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00_1A052FBD.xml" ContentType="application/vnd.ms-powerpoint.comments+xml"/>
  <Override PartName="/ppt/comments/modernComment_103_C23F5001.xml" ContentType="application/vnd.ms-powerpoint.comments+xml"/>
  <Override PartName="/ppt/comments/modernComment_115_BFEEF177.xml" ContentType="application/vnd.ms-powerpoint.comments+xml"/>
  <Override PartName="/ppt/comments/modernComment_102_568150BC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5" r:id="rId1"/>
  </p:sldMasterIdLst>
  <p:notesMasterIdLst>
    <p:notesMasterId r:id="rId20"/>
  </p:notesMasterIdLst>
  <p:sldIdLst>
    <p:sldId id="256" r:id="rId2"/>
    <p:sldId id="259" r:id="rId3"/>
    <p:sldId id="276" r:id="rId4"/>
    <p:sldId id="277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0" r:id="rId15"/>
    <p:sldId id="268" r:id="rId16"/>
    <p:sldId id="271" r:id="rId17"/>
    <p:sldId id="272" r:id="rId18"/>
    <p:sldId id="273" r:id="rId19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EEAFE8-FE60-E513-E3CA-BF772ED8C90E}" name="Ryan Romaneski" initials="RR" userId="38e1281b3cb7c897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6FC6"/>
    <a:srgbClr val="4986BC"/>
    <a:srgbClr val="047C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70" autoAdjust="0"/>
    <p:restoredTop sz="96405"/>
  </p:normalViewPr>
  <p:slideViewPr>
    <p:cSldViewPr snapToGrid="0">
      <p:cViewPr varScale="1">
        <p:scale>
          <a:sx n="86" d="100"/>
          <a:sy n="86" d="100"/>
        </p:scale>
        <p:origin x="34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4" d="100"/>
          <a:sy n="94" d="100"/>
        </p:scale>
        <p:origin x="368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omments/modernComment_100_1A052FB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60F3F58-6346-46AD-8A4F-4A9F8CB7293B}" authorId="{6EEEAFE8-FE60-E513-E3CA-BF772ED8C90E}" status="resolved" created="2023-02-14T21:52:48.352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436547517" sldId="256"/>
      <ac:spMk id="2" creationId="{F05753C6-D2DE-725F-A735-7785952A1019}"/>
      <ac:txMk cp="7" len="8">
        <ac:context len="37" hash="2411438800"/>
      </ac:txMk>
    </ac:txMkLst>
    <p188:pos x="7092647" y="120952"/>
    <p188:txBody>
      <a:bodyPr/>
      <a:lstStyle/>
      <a:p>
        <a:r>
          <a:rPr lang="en-US"/>
          <a:t>Add logo</a:t>
        </a:r>
      </a:p>
    </p188:txBody>
  </p188:cm>
</p188:cmLst>
</file>

<file path=ppt/comments/modernComment_102_568150B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47CC915-5341-464D-BD9C-75E2D6857F5F}" authorId="{6EEEAFE8-FE60-E513-E3CA-BF772ED8C90E}" created="2023-02-15T14:22:43.13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451315388" sldId="258"/>
      <ac:spMk id="2" creationId="{2EEBD743-F1B0-693A-A432-7AE35B455F72}"/>
      <ac:txMk cp="30" len="5">
        <ac:context len="37" hash="2195824768"/>
      </ac:txMk>
    </ac:txMkLst>
    <p188:pos x="7651657" y="274983"/>
    <p188:txBody>
      <a:bodyPr/>
      <a:lstStyle/>
      <a:p>
        <a:r>
          <a:rPr lang="en-US"/>
          <a:t>Kristin</a:t>
        </a:r>
      </a:p>
    </p188:txBody>
  </p188:cm>
</p188:cmLst>
</file>

<file path=ppt/comments/modernComment_103_C23F500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3D0BCF2-0E87-4CFA-85A6-C4BAD70CD299}" authorId="{6EEEAFE8-FE60-E513-E3CA-BF772ED8C90E}" created="2023-02-15T14:22:54.27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258929153" sldId="259"/>
      <ac:spMk id="2" creationId="{8761EB1A-A3BF-0A95-AAE0-9B2FC351517B}"/>
      <ac:txMk cp="31" len="8">
        <ac:context len="41" hash="2142218597"/>
      </ac:txMk>
    </ac:txMkLst>
    <p188:pos x="8307640" y="274983"/>
    <p188:txBody>
      <a:bodyPr/>
      <a:lstStyle/>
      <a:p>
        <a:r>
          <a:rPr lang="en-US"/>
          <a:t>Bret</a:t>
        </a:r>
      </a:p>
    </p188:txBody>
  </p188:cm>
</p188:cmLst>
</file>

<file path=ppt/comments/modernComment_115_BFEEF17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9CB986E-6655-41CD-A1EF-0F77036819AF}" authorId="{6EEEAFE8-FE60-E513-E3CA-BF772ED8C90E}" created="2023-02-15T14:34:14.179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220107639" sldId="277"/>
      <ac:spMk id="2" creationId="{DB632ADB-2CF2-4132-835C-4F5C79F4D663}"/>
      <ac:txMk cp="16" len="6">
        <ac:context len="23" hash="3852417886"/>
      </ac:txMk>
    </ac:txMkLst>
    <p188:pos x="4707466" y="284480"/>
    <p188:txBody>
      <a:bodyPr/>
      <a:lstStyle/>
      <a:p>
        <a:r>
          <a:rPr lang="en-US"/>
          <a:t>Daniel and Shari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ED3E57-1212-40D8-B55F-D2D4F97DE8DC}" type="doc">
      <dgm:prSet loTypeId="urn:microsoft.com/office/officeart/2016/7/layout/RepeatingBendingProcessNew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570DD99-609A-4045-AAE9-D1917115AF96}">
      <dgm:prSet/>
      <dgm:spPr>
        <a:solidFill>
          <a:srgbClr val="0F6FC6"/>
        </a:solidFill>
      </dgm:spPr>
      <dgm:t>
        <a:bodyPr/>
        <a:lstStyle/>
        <a:p>
          <a:r>
            <a:rPr lang="en-US" dirty="0"/>
            <a:t>Engage Property &amp; Business Owners </a:t>
          </a:r>
        </a:p>
      </dgm:t>
    </dgm:pt>
    <dgm:pt modelId="{C85F48C7-F526-4F59-A6FD-A8E00A40B22E}" type="parTrans" cxnId="{2B42C93D-3C55-412F-9323-B3B9113A6EA9}">
      <dgm:prSet/>
      <dgm:spPr/>
      <dgm:t>
        <a:bodyPr/>
        <a:lstStyle/>
        <a:p>
          <a:endParaRPr lang="en-US"/>
        </a:p>
      </dgm:t>
    </dgm:pt>
    <dgm:pt modelId="{CFFA6262-8D0A-4EB4-923F-AD22C895037D}" type="sibTrans" cxnId="{2B42C93D-3C55-412F-9323-B3B9113A6EA9}">
      <dgm:prSet/>
      <dgm:spPr>
        <a:ln w="19050"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8E472839-5DE2-4D7C-8C40-CC0FB43ECBC2}">
      <dgm:prSet/>
      <dgm:spPr>
        <a:solidFill>
          <a:schemeClr val="accent1"/>
        </a:solidFill>
      </dgm:spPr>
      <dgm:t>
        <a:bodyPr/>
        <a:lstStyle/>
        <a:p>
          <a:r>
            <a:rPr lang="en-US"/>
            <a:t>Feasibility of District </a:t>
          </a:r>
        </a:p>
      </dgm:t>
    </dgm:pt>
    <dgm:pt modelId="{EB32A299-698F-406D-B716-0A977D3B45AA}" type="parTrans" cxnId="{676ACF36-FF70-4D1A-A0A4-F60C8CA68D2D}">
      <dgm:prSet/>
      <dgm:spPr/>
      <dgm:t>
        <a:bodyPr/>
        <a:lstStyle/>
        <a:p>
          <a:endParaRPr lang="en-US"/>
        </a:p>
      </dgm:t>
    </dgm:pt>
    <dgm:pt modelId="{C7B67AFA-5CB2-44F5-8129-E3EB82861C2D}" type="sibTrans" cxnId="{676ACF36-FF70-4D1A-A0A4-F60C8CA68D2D}">
      <dgm:prSet/>
      <dgm:spPr>
        <a:ln w="19050"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A6758DBD-E71F-4EE6-AFC7-9FC9508FFDC1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Boundaries </a:t>
          </a:r>
        </a:p>
      </dgm:t>
    </dgm:pt>
    <dgm:pt modelId="{62975627-372E-4D29-9E77-81722264592A}" type="parTrans" cxnId="{D492D83E-D660-4D4F-B2B5-353534222742}">
      <dgm:prSet/>
      <dgm:spPr/>
      <dgm:t>
        <a:bodyPr/>
        <a:lstStyle/>
        <a:p>
          <a:endParaRPr lang="en-US"/>
        </a:p>
      </dgm:t>
    </dgm:pt>
    <dgm:pt modelId="{CA6CA94D-695F-4B53-9DB7-067AFE263B44}" type="sibTrans" cxnId="{D492D83E-D660-4D4F-B2B5-353534222742}">
      <dgm:prSet/>
      <dgm:spPr>
        <a:ln w="19050"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C92854A1-52A0-4E40-80D7-0F7658284C0C}">
      <dgm:prSet/>
      <dgm:spPr>
        <a:solidFill>
          <a:schemeClr val="accent1"/>
        </a:solidFill>
      </dgm:spPr>
      <dgm:t>
        <a:bodyPr/>
        <a:lstStyle/>
        <a:p>
          <a:r>
            <a:rPr lang="en-US"/>
            <a:t>Service Priorities: Focus Groups, Surveys, Phone  calls  </a:t>
          </a:r>
        </a:p>
      </dgm:t>
    </dgm:pt>
    <dgm:pt modelId="{59F6834F-5907-4849-BA70-9FBDC270DC0D}" type="parTrans" cxnId="{21112E8D-73EE-42FD-881A-64466BFD17F8}">
      <dgm:prSet/>
      <dgm:spPr/>
      <dgm:t>
        <a:bodyPr/>
        <a:lstStyle/>
        <a:p>
          <a:endParaRPr lang="en-US"/>
        </a:p>
      </dgm:t>
    </dgm:pt>
    <dgm:pt modelId="{54D10CED-0A2D-497C-B333-1F24F09AB151}" type="sibTrans" cxnId="{21112E8D-73EE-42FD-881A-64466BFD17F8}">
      <dgm:prSet/>
      <dgm:spPr>
        <a:ln w="19050"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E00DC77E-2833-45A0-9A91-90221D96E5FF}">
      <dgm:prSet/>
      <dgm:spPr>
        <a:solidFill>
          <a:schemeClr val="accent1"/>
        </a:solidFill>
      </dgm:spPr>
      <dgm:t>
        <a:bodyPr/>
        <a:lstStyle/>
        <a:p>
          <a:r>
            <a:rPr lang="en-US"/>
            <a:t>Draft Work Plan</a:t>
          </a:r>
        </a:p>
      </dgm:t>
    </dgm:pt>
    <dgm:pt modelId="{4262A58F-177E-4DF2-BEEC-E7B1E821D9D9}" type="parTrans" cxnId="{6E1EE3A5-23FE-4F93-80AF-E93AB4F4FE36}">
      <dgm:prSet/>
      <dgm:spPr/>
      <dgm:t>
        <a:bodyPr/>
        <a:lstStyle/>
        <a:p>
          <a:endParaRPr lang="en-US"/>
        </a:p>
      </dgm:t>
    </dgm:pt>
    <dgm:pt modelId="{38237814-9701-44B1-98A3-8ED842F97872}" type="sibTrans" cxnId="{6E1EE3A5-23FE-4F93-80AF-E93AB4F4FE36}">
      <dgm:prSet/>
      <dgm:spPr>
        <a:ln w="19050"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FB682777-C2CD-4E74-8FCF-047C85F6C43C}">
      <dgm:prSet/>
      <dgm:spPr>
        <a:solidFill>
          <a:schemeClr val="accent1"/>
        </a:solidFill>
      </dgm:spPr>
      <dgm:t>
        <a:bodyPr/>
        <a:lstStyle/>
        <a:p>
          <a:r>
            <a:rPr lang="en-US"/>
            <a:t>Budget</a:t>
          </a:r>
        </a:p>
      </dgm:t>
    </dgm:pt>
    <dgm:pt modelId="{F210778B-6351-40AE-8DEA-5EE6C439C83C}" type="parTrans" cxnId="{0A7089BC-0953-41D5-BD33-F88FE3FFFFA4}">
      <dgm:prSet/>
      <dgm:spPr/>
      <dgm:t>
        <a:bodyPr/>
        <a:lstStyle/>
        <a:p>
          <a:endParaRPr lang="en-US"/>
        </a:p>
      </dgm:t>
    </dgm:pt>
    <dgm:pt modelId="{6C782463-572A-4781-99D2-5AAAB74546BB}" type="sibTrans" cxnId="{0A7089BC-0953-41D5-BD33-F88FE3FFFFA4}">
      <dgm:prSet/>
      <dgm:spPr>
        <a:ln w="19050"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F0F6123E-1366-4B1E-8E36-5A5C942D3DF0}">
      <dgm:prSet/>
      <dgm:spPr>
        <a:solidFill>
          <a:schemeClr val="accent1"/>
        </a:solidFill>
      </dgm:spPr>
      <dgm:t>
        <a:bodyPr/>
        <a:lstStyle/>
        <a:p>
          <a:r>
            <a:rPr lang="en-US"/>
            <a:t>Assessment Methodology </a:t>
          </a:r>
        </a:p>
      </dgm:t>
    </dgm:pt>
    <dgm:pt modelId="{901B2AEF-DF47-4C82-AA85-DFDEADA6170F}" type="parTrans" cxnId="{E85EE376-C5A6-46D5-9A70-44E72F293093}">
      <dgm:prSet/>
      <dgm:spPr/>
      <dgm:t>
        <a:bodyPr/>
        <a:lstStyle/>
        <a:p>
          <a:endParaRPr lang="en-US"/>
        </a:p>
      </dgm:t>
    </dgm:pt>
    <dgm:pt modelId="{9E0E6231-A84A-4C3E-8B13-A2190C94FBFE}" type="sibTrans" cxnId="{E85EE376-C5A6-46D5-9A70-44E72F293093}">
      <dgm:prSet/>
      <dgm:spPr>
        <a:ln w="19050"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52A52A4C-D4E2-4A82-9E63-963124EC11C0}">
      <dgm:prSet/>
      <dgm:spPr>
        <a:solidFill>
          <a:schemeClr val="accent1"/>
        </a:solidFill>
      </dgm:spPr>
      <dgm:t>
        <a:bodyPr/>
        <a:lstStyle/>
        <a:p>
          <a:r>
            <a:rPr lang="en-US"/>
            <a:t>Baseline Services</a:t>
          </a:r>
        </a:p>
      </dgm:t>
    </dgm:pt>
    <dgm:pt modelId="{1423C044-96B7-426C-B619-4CF6E37070A1}" type="parTrans" cxnId="{526DC03F-D93D-4BEA-840A-0B0B3FCD4AAA}">
      <dgm:prSet/>
      <dgm:spPr/>
      <dgm:t>
        <a:bodyPr/>
        <a:lstStyle/>
        <a:p>
          <a:endParaRPr lang="en-US"/>
        </a:p>
      </dgm:t>
    </dgm:pt>
    <dgm:pt modelId="{ACF29D4C-172E-485F-9257-413FBD5ED847}" type="sibTrans" cxnId="{526DC03F-D93D-4BEA-840A-0B0B3FCD4AAA}">
      <dgm:prSet/>
      <dgm:spPr>
        <a:ln w="19050"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DE63007E-8C33-4F48-8DC7-F76E116F5208}">
      <dgm:prSet/>
      <dgm:spPr>
        <a:solidFill>
          <a:schemeClr val="accent1"/>
        </a:solidFill>
      </dgm:spPr>
      <dgm:t>
        <a:bodyPr/>
        <a:lstStyle/>
        <a:p>
          <a:r>
            <a:rPr lang="en-US" dirty="0">
              <a:solidFill>
                <a:srgbClr val="FFFF00"/>
              </a:solidFill>
            </a:rPr>
            <a:t>Feedback on Work Plan </a:t>
          </a:r>
        </a:p>
      </dgm:t>
    </dgm:pt>
    <dgm:pt modelId="{F06510C3-B774-4FCF-AC57-3896E8131880}" type="parTrans" cxnId="{DAC39C1C-CC91-47F2-AA92-4D322BBE2996}">
      <dgm:prSet/>
      <dgm:spPr/>
      <dgm:t>
        <a:bodyPr/>
        <a:lstStyle/>
        <a:p>
          <a:endParaRPr lang="en-US"/>
        </a:p>
      </dgm:t>
    </dgm:pt>
    <dgm:pt modelId="{19E46B13-5208-4D1D-85D0-F289A4A08F86}" type="sibTrans" cxnId="{DAC39C1C-CC91-47F2-AA92-4D322BBE2996}">
      <dgm:prSet/>
      <dgm:spPr>
        <a:ln w="19050"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1F6B9889-725C-43F2-B4ED-F84568398894}">
      <dgm:prSet/>
      <dgm:spPr>
        <a:solidFill>
          <a:schemeClr val="accent1"/>
        </a:solidFill>
      </dgm:spPr>
      <dgm:t>
        <a:bodyPr/>
        <a:lstStyle/>
        <a:p>
          <a:r>
            <a:rPr lang="en-US"/>
            <a:t>Petition </a:t>
          </a:r>
        </a:p>
      </dgm:t>
    </dgm:pt>
    <dgm:pt modelId="{8843DD4B-8323-4FE1-BE77-AA8C81662E93}" type="parTrans" cxnId="{5D8C6DCC-ACA2-42F0-9A7D-EAD4CA5552A8}">
      <dgm:prSet/>
      <dgm:spPr/>
      <dgm:t>
        <a:bodyPr/>
        <a:lstStyle/>
        <a:p>
          <a:endParaRPr lang="en-US"/>
        </a:p>
      </dgm:t>
    </dgm:pt>
    <dgm:pt modelId="{666CA3B6-A0BD-4FBE-A40A-CA2C54B93153}" type="sibTrans" cxnId="{5D8C6DCC-ACA2-42F0-9A7D-EAD4CA5552A8}">
      <dgm:prSet/>
      <dgm:spPr>
        <a:ln w="19050"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1A40F8B2-973C-4914-A001-36C37C78765A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Council Action</a:t>
          </a:r>
        </a:p>
      </dgm:t>
    </dgm:pt>
    <dgm:pt modelId="{2F097B12-0C0F-4E77-9BB7-A6B42E92F499}" type="parTrans" cxnId="{63C64CDF-EC55-412E-A031-C16698021376}">
      <dgm:prSet/>
      <dgm:spPr/>
      <dgm:t>
        <a:bodyPr/>
        <a:lstStyle/>
        <a:p>
          <a:endParaRPr lang="en-US"/>
        </a:p>
      </dgm:t>
    </dgm:pt>
    <dgm:pt modelId="{F7D01BED-DCE2-4C22-ABE5-B03BD0EBAF62}" type="sibTrans" cxnId="{63C64CDF-EC55-412E-A031-C16698021376}">
      <dgm:prSet/>
      <dgm:spPr>
        <a:ln w="19050"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77B4177B-60B5-4A96-B4AF-28A28273D0A9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Property Tax Collection</a:t>
          </a:r>
        </a:p>
      </dgm:t>
    </dgm:pt>
    <dgm:pt modelId="{9959B882-8CC1-46D9-A30D-FEEFC1F21C76}" type="parTrans" cxnId="{0F3099D5-FBD2-4A7A-BB9E-4706276DDF2C}">
      <dgm:prSet/>
      <dgm:spPr/>
      <dgm:t>
        <a:bodyPr/>
        <a:lstStyle/>
        <a:p>
          <a:endParaRPr lang="en-US"/>
        </a:p>
      </dgm:t>
    </dgm:pt>
    <dgm:pt modelId="{E3893C67-99C8-4F98-9CA1-CBEF54C2B987}" type="sibTrans" cxnId="{0F3099D5-FBD2-4A7A-BB9E-4706276DDF2C}">
      <dgm:prSet/>
      <dgm:spPr/>
      <dgm:t>
        <a:bodyPr/>
        <a:lstStyle/>
        <a:p>
          <a:endParaRPr lang="en-US"/>
        </a:p>
      </dgm:t>
    </dgm:pt>
    <dgm:pt modelId="{F36C5272-FD43-4392-BC82-A2B7861F059A}" type="pres">
      <dgm:prSet presAssocID="{77ED3E57-1212-40D8-B55F-D2D4F97DE8DC}" presName="Name0" presStyleCnt="0">
        <dgm:presLayoutVars>
          <dgm:dir/>
          <dgm:resizeHandles val="exact"/>
        </dgm:presLayoutVars>
      </dgm:prSet>
      <dgm:spPr/>
    </dgm:pt>
    <dgm:pt modelId="{70F1D090-DAC7-46E6-B844-E806EFBCAE69}" type="pres">
      <dgm:prSet presAssocID="{C570DD99-609A-4045-AAE9-D1917115AF96}" presName="node" presStyleLbl="node1" presStyleIdx="0" presStyleCnt="12">
        <dgm:presLayoutVars>
          <dgm:bulletEnabled val="1"/>
        </dgm:presLayoutVars>
      </dgm:prSet>
      <dgm:spPr/>
    </dgm:pt>
    <dgm:pt modelId="{5B963295-B074-424F-9298-E0DD564BBBFB}" type="pres">
      <dgm:prSet presAssocID="{CFFA6262-8D0A-4EB4-923F-AD22C895037D}" presName="sibTrans" presStyleLbl="sibTrans1D1" presStyleIdx="0" presStyleCnt="11"/>
      <dgm:spPr/>
    </dgm:pt>
    <dgm:pt modelId="{EB8551D4-3225-415D-BD61-D01F1B5132BE}" type="pres">
      <dgm:prSet presAssocID="{CFFA6262-8D0A-4EB4-923F-AD22C895037D}" presName="connectorText" presStyleLbl="sibTrans1D1" presStyleIdx="0" presStyleCnt="11"/>
      <dgm:spPr/>
    </dgm:pt>
    <dgm:pt modelId="{A931D4DB-CC1F-4C0E-A41A-A7208B03690D}" type="pres">
      <dgm:prSet presAssocID="{8E472839-5DE2-4D7C-8C40-CC0FB43ECBC2}" presName="node" presStyleLbl="node1" presStyleIdx="1" presStyleCnt="12">
        <dgm:presLayoutVars>
          <dgm:bulletEnabled val="1"/>
        </dgm:presLayoutVars>
      </dgm:prSet>
      <dgm:spPr/>
    </dgm:pt>
    <dgm:pt modelId="{28AE624F-342B-4D21-99F7-12D2590906F3}" type="pres">
      <dgm:prSet presAssocID="{C7B67AFA-5CB2-44F5-8129-E3EB82861C2D}" presName="sibTrans" presStyleLbl="sibTrans1D1" presStyleIdx="1" presStyleCnt="11"/>
      <dgm:spPr/>
    </dgm:pt>
    <dgm:pt modelId="{2E82263A-B225-4D85-822B-340DFD991E7C}" type="pres">
      <dgm:prSet presAssocID="{C7B67AFA-5CB2-44F5-8129-E3EB82861C2D}" presName="connectorText" presStyleLbl="sibTrans1D1" presStyleIdx="1" presStyleCnt="11"/>
      <dgm:spPr/>
    </dgm:pt>
    <dgm:pt modelId="{5838A270-DB8B-4BBD-B23C-93BDF1BD748B}" type="pres">
      <dgm:prSet presAssocID="{A6758DBD-E71F-4EE6-AFC7-9FC9508FFDC1}" presName="node" presStyleLbl="node1" presStyleIdx="2" presStyleCnt="12">
        <dgm:presLayoutVars>
          <dgm:bulletEnabled val="1"/>
        </dgm:presLayoutVars>
      </dgm:prSet>
      <dgm:spPr/>
    </dgm:pt>
    <dgm:pt modelId="{E63C75C2-6B6F-42E7-A152-EB60EEF9D378}" type="pres">
      <dgm:prSet presAssocID="{CA6CA94D-695F-4B53-9DB7-067AFE263B44}" presName="sibTrans" presStyleLbl="sibTrans1D1" presStyleIdx="2" presStyleCnt="11"/>
      <dgm:spPr/>
    </dgm:pt>
    <dgm:pt modelId="{058465CA-A76A-49B5-81E2-4DF4528C229C}" type="pres">
      <dgm:prSet presAssocID="{CA6CA94D-695F-4B53-9DB7-067AFE263B44}" presName="connectorText" presStyleLbl="sibTrans1D1" presStyleIdx="2" presStyleCnt="11"/>
      <dgm:spPr/>
    </dgm:pt>
    <dgm:pt modelId="{7FDA46EF-2592-477B-A2C2-2C460B2320DE}" type="pres">
      <dgm:prSet presAssocID="{C92854A1-52A0-4E40-80D7-0F7658284C0C}" presName="node" presStyleLbl="node1" presStyleIdx="3" presStyleCnt="12">
        <dgm:presLayoutVars>
          <dgm:bulletEnabled val="1"/>
        </dgm:presLayoutVars>
      </dgm:prSet>
      <dgm:spPr/>
    </dgm:pt>
    <dgm:pt modelId="{2E2C8B85-7A1E-4326-8B2B-E1DC698045AD}" type="pres">
      <dgm:prSet presAssocID="{54D10CED-0A2D-497C-B333-1F24F09AB151}" presName="sibTrans" presStyleLbl="sibTrans1D1" presStyleIdx="3" presStyleCnt="11"/>
      <dgm:spPr/>
    </dgm:pt>
    <dgm:pt modelId="{E8BD44D2-D4E2-4A42-A746-3300F6D9263A}" type="pres">
      <dgm:prSet presAssocID="{54D10CED-0A2D-497C-B333-1F24F09AB151}" presName="connectorText" presStyleLbl="sibTrans1D1" presStyleIdx="3" presStyleCnt="11"/>
      <dgm:spPr/>
    </dgm:pt>
    <dgm:pt modelId="{257BDF60-5554-4DF4-9DB2-8C13D71FC8D1}" type="pres">
      <dgm:prSet presAssocID="{E00DC77E-2833-45A0-9A91-90221D96E5FF}" presName="node" presStyleLbl="node1" presStyleIdx="4" presStyleCnt="12">
        <dgm:presLayoutVars>
          <dgm:bulletEnabled val="1"/>
        </dgm:presLayoutVars>
      </dgm:prSet>
      <dgm:spPr/>
    </dgm:pt>
    <dgm:pt modelId="{E1D7F0A2-3A22-4A12-95C0-B3D3C2F4420A}" type="pres">
      <dgm:prSet presAssocID="{38237814-9701-44B1-98A3-8ED842F97872}" presName="sibTrans" presStyleLbl="sibTrans1D1" presStyleIdx="4" presStyleCnt="11"/>
      <dgm:spPr/>
    </dgm:pt>
    <dgm:pt modelId="{07F8B359-4AB0-4D18-861B-D8C4334792CA}" type="pres">
      <dgm:prSet presAssocID="{38237814-9701-44B1-98A3-8ED842F97872}" presName="connectorText" presStyleLbl="sibTrans1D1" presStyleIdx="4" presStyleCnt="11"/>
      <dgm:spPr/>
    </dgm:pt>
    <dgm:pt modelId="{8110F2E4-8F63-41B4-AE23-B38D90F1DAB7}" type="pres">
      <dgm:prSet presAssocID="{FB682777-C2CD-4E74-8FCF-047C85F6C43C}" presName="node" presStyleLbl="node1" presStyleIdx="5" presStyleCnt="12">
        <dgm:presLayoutVars>
          <dgm:bulletEnabled val="1"/>
        </dgm:presLayoutVars>
      </dgm:prSet>
      <dgm:spPr/>
    </dgm:pt>
    <dgm:pt modelId="{9AE42995-832D-406A-B37B-525FE58BFC14}" type="pres">
      <dgm:prSet presAssocID="{6C782463-572A-4781-99D2-5AAAB74546BB}" presName="sibTrans" presStyleLbl="sibTrans1D1" presStyleIdx="5" presStyleCnt="11"/>
      <dgm:spPr/>
    </dgm:pt>
    <dgm:pt modelId="{FC2ADD6F-0889-47D0-8599-797192AC50EE}" type="pres">
      <dgm:prSet presAssocID="{6C782463-572A-4781-99D2-5AAAB74546BB}" presName="connectorText" presStyleLbl="sibTrans1D1" presStyleIdx="5" presStyleCnt="11"/>
      <dgm:spPr/>
    </dgm:pt>
    <dgm:pt modelId="{4DF6D171-A1D0-4AB2-99F6-09CA42C54A71}" type="pres">
      <dgm:prSet presAssocID="{F0F6123E-1366-4B1E-8E36-5A5C942D3DF0}" presName="node" presStyleLbl="node1" presStyleIdx="6" presStyleCnt="12">
        <dgm:presLayoutVars>
          <dgm:bulletEnabled val="1"/>
        </dgm:presLayoutVars>
      </dgm:prSet>
      <dgm:spPr/>
    </dgm:pt>
    <dgm:pt modelId="{75489FF7-88EF-4B3A-82AC-2EE8307F5365}" type="pres">
      <dgm:prSet presAssocID="{9E0E6231-A84A-4C3E-8B13-A2190C94FBFE}" presName="sibTrans" presStyleLbl="sibTrans1D1" presStyleIdx="6" presStyleCnt="11"/>
      <dgm:spPr/>
    </dgm:pt>
    <dgm:pt modelId="{8B4B4FF7-451B-473F-9AF4-2C01E765D694}" type="pres">
      <dgm:prSet presAssocID="{9E0E6231-A84A-4C3E-8B13-A2190C94FBFE}" presName="connectorText" presStyleLbl="sibTrans1D1" presStyleIdx="6" presStyleCnt="11"/>
      <dgm:spPr/>
    </dgm:pt>
    <dgm:pt modelId="{AB774108-1C7F-48AA-83F5-E2C1C5E464AF}" type="pres">
      <dgm:prSet presAssocID="{52A52A4C-D4E2-4A82-9E63-963124EC11C0}" presName="node" presStyleLbl="node1" presStyleIdx="7" presStyleCnt="12">
        <dgm:presLayoutVars>
          <dgm:bulletEnabled val="1"/>
        </dgm:presLayoutVars>
      </dgm:prSet>
      <dgm:spPr/>
    </dgm:pt>
    <dgm:pt modelId="{A9D2FFB7-81E9-4452-BE43-054D85826C0E}" type="pres">
      <dgm:prSet presAssocID="{ACF29D4C-172E-485F-9257-413FBD5ED847}" presName="sibTrans" presStyleLbl="sibTrans1D1" presStyleIdx="7" presStyleCnt="11"/>
      <dgm:spPr/>
    </dgm:pt>
    <dgm:pt modelId="{24DE3DBA-7324-420A-B639-DE5715C9EB49}" type="pres">
      <dgm:prSet presAssocID="{ACF29D4C-172E-485F-9257-413FBD5ED847}" presName="connectorText" presStyleLbl="sibTrans1D1" presStyleIdx="7" presStyleCnt="11"/>
      <dgm:spPr/>
    </dgm:pt>
    <dgm:pt modelId="{0DCDA405-EB86-4C54-B302-F3F8AF7BC99F}" type="pres">
      <dgm:prSet presAssocID="{DE63007E-8C33-4F48-8DC7-F76E116F5208}" presName="node" presStyleLbl="node1" presStyleIdx="8" presStyleCnt="12">
        <dgm:presLayoutVars>
          <dgm:bulletEnabled val="1"/>
        </dgm:presLayoutVars>
      </dgm:prSet>
      <dgm:spPr/>
    </dgm:pt>
    <dgm:pt modelId="{1BE383FD-F39C-4E8E-BA36-DCA70604383E}" type="pres">
      <dgm:prSet presAssocID="{19E46B13-5208-4D1D-85D0-F289A4A08F86}" presName="sibTrans" presStyleLbl="sibTrans1D1" presStyleIdx="8" presStyleCnt="11"/>
      <dgm:spPr/>
    </dgm:pt>
    <dgm:pt modelId="{17452DF8-46AA-4AAC-AE7B-8886645D495F}" type="pres">
      <dgm:prSet presAssocID="{19E46B13-5208-4D1D-85D0-F289A4A08F86}" presName="connectorText" presStyleLbl="sibTrans1D1" presStyleIdx="8" presStyleCnt="11"/>
      <dgm:spPr/>
    </dgm:pt>
    <dgm:pt modelId="{35FDD1C6-CD19-4E49-B7CC-459068BC7EE5}" type="pres">
      <dgm:prSet presAssocID="{1F6B9889-725C-43F2-B4ED-F84568398894}" presName="node" presStyleLbl="node1" presStyleIdx="9" presStyleCnt="12">
        <dgm:presLayoutVars>
          <dgm:bulletEnabled val="1"/>
        </dgm:presLayoutVars>
      </dgm:prSet>
      <dgm:spPr/>
    </dgm:pt>
    <dgm:pt modelId="{138B018A-478D-4887-AE7F-FEB7D5F588F3}" type="pres">
      <dgm:prSet presAssocID="{666CA3B6-A0BD-4FBE-A40A-CA2C54B93153}" presName="sibTrans" presStyleLbl="sibTrans1D1" presStyleIdx="9" presStyleCnt="11"/>
      <dgm:spPr/>
    </dgm:pt>
    <dgm:pt modelId="{520BD714-B017-40F0-9B2B-5AB2C3C490E5}" type="pres">
      <dgm:prSet presAssocID="{666CA3B6-A0BD-4FBE-A40A-CA2C54B93153}" presName="connectorText" presStyleLbl="sibTrans1D1" presStyleIdx="9" presStyleCnt="11"/>
      <dgm:spPr/>
    </dgm:pt>
    <dgm:pt modelId="{AD098932-0408-4FFF-B64D-0312ABB2E106}" type="pres">
      <dgm:prSet presAssocID="{1A40F8B2-973C-4914-A001-36C37C78765A}" presName="node" presStyleLbl="node1" presStyleIdx="10" presStyleCnt="12">
        <dgm:presLayoutVars>
          <dgm:bulletEnabled val="1"/>
        </dgm:presLayoutVars>
      </dgm:prSet>
      <dgm:spPr/>
    </dgm:pt>
    <dgm:pt modelId="{AB8B61F8-372B-401A-AC0E-286B94E1D1B8}" type="pres">
      <dgm:prSet presAssocID="{F7D01BED-DCE2-4C22-ABE5-B03BD0EBAF62}" presName="sibTrans" presStyleLbl="sibTrans1D1" presStyleIdx="10" presStyleCnt="11"/>
      <dgm:spPr/>
    </dgm:pt>
    <dgm:pt modelId="{6CECEB65-2D7C-443D-BD6C-094C7882F64A}" type="pres">
      <dgm:prSet presAssocID="{F7D01BED-DCE2-4C22-ABE5-B03BD0EBAF62}" presName="connectorText" presStyleLbl="sibTrans1D1" presStyleIdx="10" presStyleCnt="11"/>
      <dgm:spPr/>
    </dgm:pt>
    <dgm:pt modelId="{7E31C380-D5CF-4045-B0B8-47C676D628AD}" type="pres">
      <dgm:prSet presAssocID="{77B4177B-60B5-4A96-B4AF-28A28273D0A9}" presName="node" presStyleLbl="node1" presStyleIdx="11" presStyleCnt="12">
        <dgm:presLayoutVars>
          <dgm:bulletEnabled val="1"/>
        </dgm:presLayoutVars>
      </dgm:prSet>
      <dgm:spPr/>
    </dgm:pt>
  </dgm:ptLst>
  <dgm:cxnLst>
    <dgm:cxn modelId="{F4DA7009-0FD1-4EDE-AED1-8A219C723E73}" type="presOf" srcId="{38237814-9701-44B1-98A3-8ED842F97872}" destId="{07F8B359-4AB0-4D18-861B-D8C4334792CA}" srcOrd="1" destOrd="0" presId="urn:microsoft.com/office/officeart/2016/7/layout/RepeatingBendingProcessNew"/>
    <dgm:cxn modelId="{DAC39C1C-CC91-47F2-AA92-4D322BBE2996}" srcId="{77ED3E57-1212-40D8-B55F-D2D4F97DE8DC}" destId="{DE63007E-8C33-4F48-8DC7-F76E116F5208}" srcOrd="8" destOrd="0" parTransId="{F06510C3-B774-4FCF-AC57-3896E8131880}" sibTransId="{19E46B13-5208-4D1D-85D0-F289A4A08F86}"/>
    <dgm:cxn modelId="{BA4B4D27-1536-42A0-9E3D-2B5A0FD760AD}" type="presOf" srcId="{6C782463-572A-4781-99D2-5AAAB74546BB}" destId="{FC2ADD6F-0889-47D0-8599-797192AC50EE}" srcOrd="1" destOrd="0" presId="urn:microsoft.com/office/officeart/2016/7/layout/RepeatingBendingProcessNew"/>
    <dgm:cxn modelId="{F5E2712D-E5EE-4ADB-ACB2-76946E111E59}" type="presOf" srcId="{54D10CED-0A2D-497C-B333-1F24F09AB151}" destId="{2E2C8B85-7A1E-4326-8B2B-E1DC698045AD}" srcOrd="0" destOrd="0" presId="urn:microsoft.com/office/officeart/2016/7/layout/RepeatingBendingProcessNew"/>
    <dgm:cxn modelId="{7A62FD2D-900D-447E-BA6F-A9E4808D902B}" type="presOf" srcId="{6C782463-572A-4781-99D2-5AAAB74546BB}" destId="{9AE42995-832D-406A-B37B-525FE58BFC14}" srcOrd="0" destOrd="0" presId="urn:microsoft.com/office/officeart/2016/7/layout/RepeatingBendingProcessNew"/>
    <dgm:cxn modelId="{81309031-8964-4F98-9133-6EED11BACB86}" type="presOf" srcId="{F7D01BED-DCE2-4C22-ABE5-B03BD0EBAF62}" destId="{AB8B61F8-372B-401A-AC0E-286B94E1D1B8}" srcOrd="0" destOrd="0" presId="urn:microsoft.com/office/officeart/2016/7/layout/RepeatingBendingProcessNew"/>
    <dgm:cxn modelId="{676ACF36-FF70-4D1A-A0A4-F60C8CA68D2D}" srcId="{77ED3E57-1212-40D8-B55F-D2D4F97DE8DC}" destId="{8E472839-5DE2-4D7C-8C40-CC0FB43ECBC2}" srcOrd="1" destOrd="0" parTransId="{EB32A299-698F-406D-B716-0A977D3B45AA}" sibTransId="{C7B67AFA-5CB2-44F5-8129-E3EB82861C2D}"/>
    <dgm:cxn modelId="{2B42C93D-3C55-412F-9323-B3B9113A6EA9}" srcId="{77ED3E57-1212-40D8-B55F-D2D4F97DE8DC}" destId="{C570DD99-609A-4045-AAE9-D1917115AF96}" srcOrd="0" destOrd="0" parTransId="{C85F48C7-F526-4F59-A6FD-A8E00A40B22E}" sibTransId="{CFFA6262-8D0A-4EB4-923F-AD22C895037D}"/>
    <dgm:cxn modelId="{D492D83E-D660-4D4F-B2B5-353534222742}" srcId="{77ED3E57-1212-40D8-B55F-D2D4F97DE8DC}" destId="{A6758DBD-E71F-4EE6-AFC7-9FC9508FFDC1}" srcOrd="2" destOrd="0" parTransId="{62975627-372E-4D29-9E77-81722264592A}" sibTransId="{CA6CA94D-695F-4B53-9DB7-067AFE263B44}"/>
    <dgm:cxn modelId="{526DC03F-D93D-4BEA-840A-0B0B3FCD4AAA}" srcId="{77ED3E57-1212-40D8-B55F-D2D4F97DE8DC}" destId="{52A52A4C-D4E2-4A82-9E63-963124EC11C0}" srcOrd="7" destOrd="0" parTransId="{1423C044-96B7-426C-B619-4CF6E37070A1}" sibTransId="{ACF29D4C-172E-485F-9257-413FBD5ED847}"/>
    <dgm:cxn modelId="{A9FCC93F-55F3-446D-8663-F65B24D07CF5}" type="presOf" srcId="{9E0E6231-A84A-4C3E-8B13-A2190C94FBFE}" destId="{75489FF7-88EF-4B3A-82AC-2EE8307F5365}" srcOrd="0" destOrd="0" presId="urn:microsoft.com/office/officeart/2016/7/layout/RepeatingBendingProcessNew"/>
    <dgm:cxn modelId="{2D589D63-51AE-413D-902C-B5A90A140CA1}" type="presOf" srcId="{77B4177B-60B5-4A96-B4AF-28A28273D0A9}" destId="{7E31C380-D5CF-4045-B0B8-47C676D628AD}" srcOrd="0" destOrd="0" presId="urn:microsoft.com/office/officeart/2016/7/layout/RepeatingBendingProcessNew"/>
    <dgm:cxn modelId="{94634746-CAAE-4811-917B-1E86776224E9}" type="presOf" srcId="{9E0E6231-A84A-4C3E-8B13-A2190C94FBFE}" destId="{8B4B4FF7-451B-473F-9AF4-2C01E765D694}" srcOrd="1" destOrd="0" presId="urn:microsoft.com/office/officeart/2016/7/layout/RepeatingBendingProcessNew"/>
    <dgm:cxn modelId="{ACFD7D66-D405-4200-BE9B-12B3309D91FE}" type="presOf" srcId="{666CA3B6-A0BD-4FBE-A40A-CA2C54B93153}" destId="{520BD714-B017-40F0-9B2B-5AB2C3C490E5}" srcOrd="1" destOrd="0" presId="urn:microsoft.com/office/officeart/2016/7/layout/RepeatingBendingProcessNew"/>
    <dgm:cxn modelId="{7F732C47-1E0D-4A29-B5D1-DE9C3A8AC1F2}" type="presOf" srcId="{1A40F8B2-973C-4914-A001-36C37C78765A}" destId="{AD098932-0408-4FFF-B64D-0312ABB2E106}" srcOrd="0" destOrd="0" presId="urn:microsoft.com/office/officeart/2016/7/layout/RepeatingBendingProcessNew"/>
    <dgm:cxn modelId="{47551249-96F5-4110-8CAF-9CED762DB8B3}" type="presOf" srcId="{CA6CA94D-695F-4B53-9DB7-067AFE263B44}" destId="{058465CA-A76A-49B5-81E2-4DF4528C229C}" srcOrd="1" destOrd="0" presId="urn:microsoft.com/office/officeart/2016/7/layout/RepeatingBendingProcessNew"/>
    <dgm:cxn modelId="{2DEAD849-20C6-43A0-B27B-9B479971BE4C}" type="presOf" srcId="{E00DC77E-2833-45A0-9A91-90221D96E5FF}" destId="{257BDF60-5554-4DF4-9DB2-8C13D71FC8D1}" srcOrd="0" destOrd="0" presId="urn:microsoft.com/office/officeart/2016/7/layout/RepeatingBendingProcessNew"/>
    <dgm:cxn modelId="{B7FC4E4B-5055-4E36-A237-9B08C6EA13D7}" type="presOf" srcId="{CFFA6262-8D0A-4EB4-923F-AD22C895037D}" destId="{EB8551D4-3225-415D-BD61-D01F1B5132BE}" srcOrd="1" destOrd="0" presId="urn:microsoft.com/office/officeart/2016/7/layout/RepeatingBendingProcessNew"/>
    <dgm:cxn modelId="{2CF2F170-4942-45DC-B57A-A4E29FEF042C}" type="presOf" srcId="{ACF29D4C-172E-485F-9257-413FBD5ED847}" destId="{24DE3DBA-7324-420A-B639-DE5715C9EB49}" srcOrd="1" destOrd="0" presId="urn:microsoft.com/office/officeart/2016/7/layout/RepeatingBendingProcessNew"/>
    <dgm:cxn modelId="{7683E173-0042-48D9-9C00-54C5068DD6CA}" type="presOf" srcId="{38237814-9701-44B1-98A3-8ED842F97872}" destId="{E1D7F0A2-3A22-4A12-95C0-B3D3C2F4420A}" srcOrd="0" destOrd="0" presId="urn:microsoft.com/office/officeart/2016/7/layout/RepeatingBendingProcessNew"/>
    <dgm:cxn modelId="{20C6F853-8A2D-40A8-8CA3-A03B441C84FF}" type="presOf" srcId="{F0F6123E-1366-4B1E-8E36-5A5C942D3DF0}" destId="{4DF6D171-A1D0-4AB2-99F6-09CA42C54A71}" srcOrd="0" destOrd="0" presId="urn:microsoft.com/office/officeart/2016/7/layout/RepeatingBendingProcessNew"/>
    <dgm:cxn modelId="{1D057E75-EAE2-45B1-8A9A-AE2E9655F0B3}" type="presOf" srcId="{54D10CED-0A2D-497C-B333-1F24F09AB151}" destId="{E8BD44D2-D4E2-4A42-A746-3300F6D9263A}" srcOrd="1" destOrd="0" presId="urn:microsoft.com/office/officeart/2016/7/layout/RepeatingBendingProcessNew"/>
    <dgm:cxn modelId="{E85EE376-C5A6-46D5-9A70-44E72F293093}" srcId="{77ED3E57-1212-40D8-B55F-D2D4F97DE8DC}" destId="{F0F6123E-1366-4B1E-8E36-5A5C942D3DF0}" srcOrd="6" destOrd="0" parTransId="{901B2AEF-DF47-4C82-AA85-DFDEADA6170F}" sibTransId="{9E0E6231-A84A-4C3E-8B13-A2190C94FBFE}"/>
    <dgm:cxn modelId="{40667C80-4C1B-4EE4-BC7C-33C4A9C149C4}" type="presOf" srcId="{19E46B13-5208-4D1D-85D0-F289A4A08F86}" destId="{17452DF8-46AA-4AAC-AE7B-8886645D495F}" srcOrd="1" destOrd="0" presId="urn:microsoft.com/office/officeart/2016/7/layout/RepeatingBendingProcessNew"/>
    <dgm:cxn modelId="{4A229984-3D6C-410F-B2ED-06AFF0702B82}" type="presOf" srcId="{8E472839-5DE2-4D7C-8C40-CC0FB43ECBC2}" destId="{A931D4DB-CC1F-4C0E-A41A-A7208B03690D}" srcOrd="0" destOrd="0" presId="urn:microsoft.com/office/officeart/2016/7/layout/RepeatingBendingProcessNew"/>
    <dgm:cxn modelId="{768AF286-2B40-46B8-81ED-D3AEBD4B8530}" type="presOf" srcId="{52A52A4C-D4E2-4A82-9E63-963124EC11C0}" destId="{AB774108-1C7F-48AA-83F5-E2C1C5E464AF}" srcOrd="0" destOrd="0" presId="urn:microsoft.com/office/officeart/2016/7/layout/RepeatingBendingProcessNew"/>
    <dgm:cxn modelId="{45AC998B-F8F1-4A24-B1EE-A314923005A3}" type="presOf" srcId="{A6758DBD-E71F-4EE6-AFC7-9FC9508FFDC1}" destId="{5838A270-DB8B-4BBD-B23C-93BDF1BD748B}" srcOrd="0" destOrd="0" presId="urn:microsoft.com/office/officeart/2016/7/layout/RepeatingBendingProcessNew"/>
    <dgm:cxn modelId="{21112E8D-73EE-42FD-881A-64466BFD17F8}" srcId="{77ED3E57-1212-40D8-B55F-D2D4F97DE8DC}" destId="{C92854A1-52A0-4E40-80D7-0F7658284C0C}" srcOrd="3" destOrd="0" parTransId="{59F6834F-5907-4849-BA70-9FBDC270DC0D}" sibTransId="{54D10CED-0A2D-497C-B333-1F24F09AB151}"/>
    <dgm:cxn modelId="{9148C494-0634-4CA4-9C5B-6996191E7DBF}" type="presOf" srcId="{CFFA6262-8D0A-4EB4-923F-AD22C895037D}" destId="{5B963295-B074-424F-9298-E0DD564BBBFB}" srcOrd="0" destOrd="0" presId="urn:microsoft.com/office/officeart/2016/7/layout/RepeatingBendingProcessNew"/>
    <dgm:cxn modelId="{F1EC6398-2B18-46D9-8B76-7B8A432F08BD}" type="presOf" srcId="{C92854A1-52A0-4E40-80D7-0F7658284C0C}" destId="{7FDA46EF-2592-477B-A2C2-2C460B2320DE}" srcOrd="0" destOrd="0" presId="urn:microsoft.com/office/officeart/2016/7/layout/RepeatingBendingProcessNew"/>
    <dgm:cxn modelId="{98C2B19B-C298-4CFB-B59A-50E4FBF976C6}" type="presOf" srcId="{F7D01BED-DCE2-4C22-ABE5-B03BD0EBAF62}" destId="{6CECEB65-2D7C-443D-BD6C-094C7882F64A}" srcOrd="1" destOrd="0" presId="urn:microsoft.com/office/officeart/2016/7/layout/RepeatingBendingProcessNew"/>
    <dgm:cxn modelId="{6E1EE3A5-23FE-4F93-80AF-E93AB4F4FE36}" srcId="{77ED3E57-1212-40D8-B55F-D2D4F97DE8DC}" destId="{E00DC77E-2833-45A0-9A91-90221D96E5FF}" srcOrd="4" destOrd="0" parTransId="{4262A58F-177E-4DF2-BEEC-E7B1E821D9D9}" sibTransId="{38237814-9701-44B1-98A3-8ED842F97872}"/>
    <dgm:cxn modelId="{3E4860AC-0DD5-4133-AF7E-E14A645AA1A8}" type="presOf" srcId="{CA6CA94D-695F-4B53-9DB7-067AFE263B44}" destId="{E63C75C2-6B6F-42E7-A152-EB60EEF9D378}" srcOrd="0" destOrd="0" presId="urn:microsoft.com/office/officeart/2016/7/layout/RepeatingBendingProcessNew"/>
    <dgm:cxn modelId="{E098FCB8-7052-4D49-96B4-6245EC7DBBAC}" type="presOf" srcId="{666CA3B6-A0BD-4FBE-A40A-CA2C54B93153}" destId="{138B018A-478D-4887-AE7F-FEB7D5F588F3}" srcOrd="0" destOrd="0" presId="urn:microsoft.com/office/officeart/2016/7/layout/RepeatingBendingProcessNew"/>
    <dgm:cxn modelId="{0A7089BC-0953-41D5-BD33-F88FE3FFFFA4}" srcId="{77ED3E57-1212-40D8-B55F-D2D4F97DE8DC}" destId="{FB682777-C2CD-4E74-8FCF-047C85F6C43C}" srcOrd="5" destOrd="0" parTransId="{F210778B-6351-40AE-8DEA-5EE6C439C83C}" sibTransId="{6C782463-572A-4781-99D2-5AAAB74546BB}"/>
    <dgm:cxn modelId="{943C46BE-844D-4EB7-9AD0-22CD1C6DED6C}" type="presOf" srcId="{DE63007E-8C33-4F48-8DC7-F76E116F5208}" destId="{0DCDA405-EB86-4C54-B302-F3F8AF7BC99F}" srcOrd="0" destOrd="0" presId="urn:microsoft.com/office/officeart/2016/7/layout/RepeatingBendingProcessNew"/>
    <dgm:cxn modelId="{9C3FF8C1-41EF-4715-B57F-E46D6BFAE32B}" type="presOf" srcId="{C7B67AFA-5CB2-44F5-8129-E3EB82861C2D}" destId="{2E82263A-B225-4D85-822B-340DFD991E7C}" srcOrd="1" destOrd="0" presId="urn:microsoft.com/office/officeart/2016/7/layout/RepeatingBendingProcessNew"/>
    <dgm:cxn modelId="{5D8C6DCC-ACA2-42F0-9A7D-EAD4CA5552A8}" srcId="{77ED3E57-1212-40D8-B55F-D2D4F97DE8DC}" destId="{1F6B9889-725C-43F2-B4ED-F84568398894}" srcOrd="9" destOrd="0" parTransId="{8843DD4B-8323-4FE1-BE77-AA8C81662E93}" sibTransId="{666CA3B6-A0BD-4FBE-A40A-CA2C54B93153}"/>
    <dgm:cxn modelId="{7629ACCE-8F4E-43F4-8CF4-73D16E089913}" type="presOf" srcId="{19E46B13-5208-4D1D-85D0-F289A4A08F86}" destId="{1BE383FD-F39C-4E8E-BA36-DCA70604383E}" srcOrd="0" destOrd="0" presId="urn:microsoft.com/office/officeart/2016/7/layout/RepeatingBendingProcessNew"/>
    <dgm:cxn modelId="{E41110CF-5A21-4547-A96F-52C6E19B78FC}" type="presOf" srcId="{C7B67AFA-5CB2-44F5-8129-E3EB82861C2D}" destId="{28AE624F-342B-4D21-99F7-12D2590906F3}" srcOrd="0" destOrd="0" presId="urn:microsoft.com/office/officeart/2016/7/layout/RepeatingBendingProcessNew"/>
    <dgm:cxn modelId="{0F3099D5-FBD2-4A7A-BB9E-4706276DDF2C}" srcId="{77ED3E57-1212-40D8-B55F-D2D4F97DE8DC}" destId="{77B4177B-60B5-4A96-B4AF-28A28273D0A9}" srcOrd="11" destOrd="0" parTransId="{9959B882-8CC1-46D9-A30D-FEEFC1F21C76}" sibTransId="{E3893C67-99C8-4F98-9CA1-CBEF54C2B987}"/>
    <dgm:cxn modelId="{3133F3D5-A95D-4231-8299-897C4FFE0F01}" type="presOf" srcId="{FB682777-C2CD-4E74-8FCF-047C85F6C43C}" destId="{8110F2E4-8F63-41B4-AE23-B38D90F1DAB7}" srcOrd="0" destOrd="0" presId="urn:microsoft.com/office/officeart/2016/7/layout/RepeatingBendingProcessNew"/>
    <dgm:cxn modelId="{37027DD6-D59C-445E-BE32-42FB00443EED}" type="presOf" srcId="{ACF29D4C-172E-485F-9257-413FBD5ED847}" destId="{A9D2FFB7-81E9-4452-BE43-054D85826C0E}" srcOrd="0" destOrd="0" presId="urn:microsoft.com/office/officeart/2016/7/layout/RepeatingBendingProcessNew"/>
    <dgm:cxn modelId="{63C64CDF-EC55-412E-A031-C16698021376}" srcId="{77ED3E57-1212-40D8-B55F-D2D4F97DE8DC}" destId="{1A40F8B2-973C-4914-A001-36C37C78765A}" srcOrd="10" destOrd="0" parTransId="{2F097B12-0C0F-4E77-9BB7-A6B42E92F499}" sibTransId="{F7D01BED-DCE2-4C22-ABE5-B03BD0EBAF62}"/>
    <dgm:cxn modelId="{9B4B58EF-0595-4FAD-AC33-D9666F91BF11}" type="presOf" srcId="{C570DD99-609A-4045-AAE9-D1917115AF96}" destId="{70F1D090-DAC7-46E6-B844-E806EFBCAE69}" srcOrd="0" destOrd="0" presId="urn:microsoft.com/office/officeart/2016/7/layout/RepeatingBendingProcessNew"/>
    <dgm:cxn modelId="{FF83EBF1-9FDC-4A9D-9569-43CC5FABDFCF}" type="presOf" srcId="{1F6B9889-725C-43F2-B4ED-F84568398894}" destId="{35FDD1C6-CD19-4E49-B7CC-459068BC7EE5}" srcOrd="0" destOrd="0" presId="urn:microsoft.com/office/officeart/2016/7/layout/RepeatingBendingProcessNew"/>
    <dgm:cxn modelId="{7471C5F5-00B4-4DE1-A1A3-FFA64102C73C}" type="presOf" srcId="{77ED3E57-1212-40D8-B55F-D2D4F97DE8DC}" destId="{F36C5272-FD43-4392-BC82-A2B7861F059A}" srcOrd="0" destOrd="0" presId="urn:microsoft.com/office/officeart/2016/7/layout/RepeatingBendingProcessNew"/>
    <dgm:cxn modelId="{2819FA62-21D6-468A-9EA5-3B28544F6D1A}" type="presParOf" srcId="{F36C5272-FD43-4392-BC82-A2B7861F059A}" destId="{70F1D090-DAC7-46E6-B844-E806EFBCAE69}" srcOrd="0" destOrd="0" presId="urn:microsoft.com/office/officeart/2016/7/layout/RepeatingBendingProcessNew"/>
    <dgm:cxn modelId="{14917710-33FB-4E99-8C3F-F8B1BFDF3F67}" type="presParOf" srcId="{F36C5272-FD43-4392-BC82-A2B7861F059A}" destId="{5B963295-B074-424F-9298-E0DD564BBBFB}" srcOrd="1" destOrd="0" presId="urn:microsoft.com/office/officeart/2016/7/layout/RepeatingBendingProcessNew"/>
    <dgm:cxn modelId="{D07D1DD8-DF31-456F-B7F7-7656A56735EA}" type="presParOf" srcId="{5B963295-B074-424F-9298-E0DD564BBBFB}" destId="{EB8551D4-3225-415D-BD61-D01F1B5132BE}" srcOrd="0" destOrd="0" presId="urn:microsoft.com/office/officeart/2016/7/layout/RepeatingBendingProcessNew"/>
    <dgm:cxn modelId="{92BC0560-36B1-430A-91F3-6E59F85CBBCB}" type="presParOf" srcId="{F36C5272-FD43-4392-BC82-A2B7861F059A}" destId="{A931D4DB-CC1F-4C0E-A41A-A7208B03690D}" srcOrd="2" destOrd="0" presId="urn:microsoft.com/office/officeart/2016/7/layout/RepeatingBendingProcessNew"/>
    <dgm:cxn modelId="{0DBD1393-F89F-4350-BCE5-2E3C5FE9F5EB}" type="presParOf" srcId="{F36C5272-FD43-4392-BC82-A2B7861F059A}" destId="{28AE624F-342B-4D21-99F7-12D2590906F3}" srcOrd="3" destOrd="0" presId="urn:microsoft.com/office/officeart/2016/7/layout/RepeatingBendingProcessNew"/>
    <dgm:cxn modelId="{AFEF0960-2CA2-409D-B225-6B6B222F9DFB}" type="presParOf" srcId="{28AE624F-342B-4D21-99F7-12D2590906F3}" destId="{2E82263A-B225-4D85-822B-340DFD991E7C}" srcOrd="0" destOrd="0" presId="urn:microsoft.com/office/officeart/2016/7/layout/RepeatingBendingProcessNew"/>
    <dgm:cxn modelId="{17708719-6D1F-4350-922C-0F53779DDED5}" type="presParOf" srcId="{F36C5272-FD43-4392-BC82-A2B7861F059A}" destId="{5838A270-DB8B-4BBD-B23C-93BDF1BD748B}" srcOrd="4" destOrd="0" presId="urn:microsoft.com/office/officeart/2016/7/layout/RepeatingBendingProcessNew"/>
    <dgm:cxn modelId="{A32BE9B7-DD5A-4EF8-B849-8D0FA891683D}" type="presParOf" srcId="{F36C5272-FD43-4392-BC82-A2B7861F059A}" destId="{E63C75C2-6B6F-42E7-A152-EB60EEF9D378}" srcOrd="5" destOrd="0" presId="urn:microsoft.com/office/officeart/2016/7/layout/RepeatingBendingProcessNew"/>
    <dgm:cxn modelId="{CBB7CFA8-C873-44BD-92D4-370FD2CEF311}" type="presParOf" srcId="{E63C75C2-6B6F-42E7-A152-EB60EEF9D378}" destId="{058465CA-A76A-49B5-81E2-4DF4528C229C}" srcOrd="0" destOrd="0" presId="urn:microsoft.com/office/officeart/2016/7/layout/RepeatingBendingProcessNew"/>
    <dgm:cxn modelId="{B9B7862A-2C7A-444D-92C0-F3518F9B0CE8}" type="presParOf" srcId="{F36C5272-FD43-4392-BC82-A2B7861F059A}" destId="{7FDA46EF-2592-477B-A2C2-2C460B2320DE}" srcOrd="6" destOrd="0" presId="urn:microsoft.com/office/officeart/2016/7/layout/RepeatingBendingProcessNew"/>
    <dgm:cxn modelId="{BE6CA936-7184-4B6A-9179-5A02421B81CB}" type="presParOf" srcId="{F36C5272-FD43-4392-BC82-A2B7861F059A}" destId="{2E2C8B85-7A1E-4326-8B2B-E1DC698045AD}" srcOrd="7" destOrd="0" presId="urn:microsoft.com/office/officeart/2016/7/layout/RepeatingBendingProcessNew"/>
    <dgm:cxn modelId="{EFAAA309-13A7-4C45-A92E-C111F16AF39F}" type="presParOf" srcId="{2E2C8B85-7A1E-4326-8B2B-E1DC698045AD}" destId="{E8BD44D2-D4E2-4A42-A746-3300F6D9263A}" srcOrd="0" destOrd="0" presId="urn:microsoft.com/office/officeart/2016/7/layout/RepeatingBendingProcessNew"/>
    <dgm:cxn modelId="{7BE91053-4114-4462-A54C-544B96240454}" type="presParOf" srcId="{F36C5272-FD43-4392-BC82-A2B7861F059A}" destId="{257BDF60-5554-4DF4-9DB2-8C13D71FC8D1}" srcOrd="8" destOrd="0" presId="urn:microsoft.com/office/officeart/2016/7/layout/RepeatingBendingProcessNew"/>
    <dgm:cxn modelId="{C0DDCAAC-AA3E-47D2-BC57-B96733F10ED9}" type="presParOf" srcId="{F36C5272-FD43-4392-BC82-A2B7861F059A}" destId="{E1D7F0A2-3A22-4A12-95C0-B3D3C2F4420A}" srcOrd="9" destOrd="0" presId="urn:microsoft.com/office/officeart/2016/7/layout/RepeatingBendingProcessNew"/>
    <dgm:cxn modelId="{D0EA937F-2109-407B-A679-C48A07AB6A17}" type="presParOf" srcId="{E1D7F0A2-3A22-4A12-95C0-B3D3C2F4420A}" destId="{07F8B359-4AB0-4D18-861B-D8C4334792CA}" srcOrd="0" destOrd="0" presId="urn:microsoft.com/office/officeart/2016/7/layout/RepeatingBendingProcessNew"/>
    <dgm:cxn modelId="{C0D8E3E1-043A-43F8-8339-58D93DAE4E96}" type="presParOf" srcId="{F36C5272-FD43-4392-BC82-A2B7861F059A}" destId="{8110F2E4-8F63-41B4-AE23-B38D90F1DAB7}" srcOrd="10" destOrd="0" presId="urn:microsoft.com/office/officeart/2016/7/layout/RepeatingBendingProcessNew"/>
    <dgm:cxn modelId="{D12A0379-C4E9-4827-A8E8-486531B393C5}" type="presParOf" srcId="{F36C5272-FD43-4392-BC82-A2B7861F059A}" destId="{9AE42995-832D-406A-B37B-525FE58BFC14}" srcOrd="11" destOrd="0" presId="urn:microsoft.com/office/officeart/2016/7/layout/RepeatingBendingProcessNew"/>
    <dgm:cxn modelId="{D5F158C8-CC08-4410-8CAF-7F0F101440F1}" type="presParOf" srcId="{9AE42995-832D-406A-B37B-525FE58BFC14}" destId="{FC2ADD6F-0889-47D0-8599-797192AC50EE}" srcOrd="0" destOrd="0" presId="urn:microsoft.com/office/officeart/2016/7/layout/RepeatingBendingProcessNew"/>
    <dgm:cxn modelId="{5C6CD943-AA0F-44D8-AD2E-A9CD2DB55FBB}" type="presParOf" srcId="{F36C5272-FD43-4392-BC82-A2B7861F059A}" destId="{4DF6D171-A1D0-4AB2-99F6-09CA42C54A71}" srcOrd="12" destOrd="0" presId="urn:microsoft.com/office/officeart/2016/7/layout/RepeatingBendingProcessNew"/>
    <dgm:cxn modelId="{B470DBA6-40F4-4117-BEBF-32FB254E34EA}" type="presParOf" srcId="{F36C5272-FD43-4392-BC82-A2B7861F059A}" destId="{75489FF7-88EF-4B3A-82AC-2EE8307F5365}" srcOrd="13" destOrd="0" presId="urn:microsoft.com/office/officeart/2016/7/layout/RepeatingBendingProcessNew"/>
    <dgm:cxn modelId="{0309D0B7-2571-4381-9DC3-8D8994474083}" type="presParOf" srcId="{75489FF7-88EF-4B3A-82AC-2EE8307F5365}" destId="{8B4B4FF7-451B-473F-9AF4-2C01E765D694}" srcOrd="0" destOrd="0" presId="urn:microsoft.com/office/officeart/2016/7/layout/RepeatingBendingProcessNew"/>
    <dgm:cxn modelId="{ED8A68F7-820F-44F9-ABCF-666EB29CD70A}" type="presParOf" srcId="{F36C5272-FD43-4392-BC82-A2B7861F059A}" destId="{AB774108-1C7F-48AA-83F5-E2C1C5E464AF}" srcOrd="14" destOrd="0" presId="urn:microsoft.com/office/officeart/2016/7/layout/RepeatingBendingProcessNew"/>
    <dgm:cxn modelId="{958F54E7-EC7E-4844-9AB4-C6FDC39F70DD}" type="presParOf" srcId="{F36C5272-FD43-4392-BC82-A2B7861F059A}" destId="{A9D2FFB7-81E9-4452-BE43-054D85826C0E}" srcOrd="15" destOrd="0" presId="urn:microsoft.com/office/officeart/2016/7/layout/RepeatingBendingProcessNew"/>
    <dgm:cxn modelId="{060C47A1-1A04-4A26-994B-51F4BF449727}" type="presParOf" srcId="{A9D2FFB7-81E9-4452-BE43-054D85826C0E}" destId="{24DE3DBA-7324-420A-B639-DE5715C9EB49}" srcOrd="0" destOrd="0" presId="urn:microsoft.com/office/officeart/2016/7/layout/RepeatingBendingProcessNew"/>
    <dgm:cxn modelId="{C60F24ED-422C-4833-A0CD-4A90BAA9E7D2}" type="presParOf" srcId="{F36C5272-FD43-4392-BC82-A2B7861F059A}" destId="{0DCDA405-EB86-4C54-B302-F3F8AF7BC99F}" srcOrd="16" destOrd="0" presId="urn:microsoft.com/office/officeart/2016/7/layout/RepeatingBendingProcessNew"/>
    <dgm:cxn modelId="{EA08DD97-7E03-4C11-8EC4-9BFF83DA97A1}" type="presParOf" srcId="{F36C5272-FD43-4392-BC82-A2B7861F059A}" destId="{1BE383FD-F39C-4E8E-BA36-DCA70604383E}" srcOrd="17" destOrd="0" presId="urn:microsoft.com/office/officeart/2016/7/layout/RepeatingBendingProcessNew"/>
    <dgm:cxn modelId="{C4918A0A-A6F7-4DC2-A23A-32F3CFDC345B}" type="presParOf" srcId="{1BE383FD-F39C-4E8E-BA36-DCA70604383E}" destId="{17452DF8-46AA-4AAC-AE7B-8886645D495F}" srcOrd="0" destOrd="0" presId="urn:microsoft.com/office/officeart/2016/7/layout/RepeatingBendingProcessNew"/>
    <dgm:cxn modelId="{E9B15616-F2EA-4DF6-B175-4171934977DA}" type="presParOf" srcId="{F36C5272-FD43-4392-BC82-A2B7861F059A}" destId="{35FDD1C6-CD19-4E49-B7CC-459068BC7EE5}" srcOrd="18" destOrd="0" presId="urn:microsoft.com/office/officeart/2016/7/layout/RepeatingBendingProcessNew"/>
    <dgm:cxn modelId="{6EBD94DD-BEEB-4F98-A996-063257F6BEED}" type="presParOf" srcId="{F36C5272-FD43-4392-BC82-A2B7861F059A}" destId="{138B018A-478D-4887-AE7F-FEB7D5F588F3}" srcOrd="19" destOrd="0" presId="urn:microsoft.com/office/officeart/2016/7/layout/RepeatingBendingProcessNew"/>
    <dgm:cxn modelId="{5060CC3D-93AD-462B-AB90-BA918684F241}" type="presParOf" srcId="{138B018A-478D-4887-AE7F-FEB7D5F588F3}" destId="{520BD714-B017-40F0-9B2B-5AB2C3C490E5}" srcOrd="0" destOrd="0" presId="urn:microsoft.com/office/officeart/2016/7/layout/RepeatingBendingProcessNew"/>
    <dgm:cxn modelId="{9A0F0EA6-BC61-460B-93B6-525272A66008}" type="presParOf" srcId="{F36C5272-FD43-4392-BC82-A2B7861F059A}" destId="{AD098932-0408-4FFF-B64D-0312ABB2E106}" srcOrd="20" destOrd="0" presId="urn:microsoft.com/office/officeart/2016/7/layout/RepeatingBendingProcessNew"/>
    <dgm:cxn modelId="{929A6EB6-693A-4AAB-9CA6-30E046FCED45}" type="presParOf" srcId="{F36C5272-FD43-4392-BC82-A2B7861F059A}" destId="{AB8B61F8-372B-401A-AC0E-286B94E1D1B8}" srcOrd="21" destOrd="0" presId="urn:microsoft.com/office/officeart/2016/7/layout/RepeatingBendingProcessNew"/>
    <dgm:cxn modelId="{34772AF2-1B14-4BAE-99F5-D572F7EBB3B9}" type="presParOf" srcId="{AB8B61F8-372B-401A-AC0E-286B94E1D1B8}" destId="{6CECEB65-2D7C-443D-BD6C-094C7882F64A}" srcOrd="0" destOrd="0" presId="urn:microsoft.com/office/officeart/2016/7/layout/RepeatingBendingProcessNew"/>
    <dgm:cxn modelId="{211CCE5C-45BF-44BC-A3DE-2388FD05DF14}" type="presParOf" srcId="{F36C5272-FD43-4392-BC82-A2B7861F059A}" destId="{7E31C380-D5CF-4045-B0B8-47C676D628AD}" srcOrd="22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6A42A4-5BEA-43A2-8D28-0023D9B498E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D8D8999-8EC4-4EA4-819D-0B577699E305}">
      <dgm:prSet/>
      <dgm:spPr/>
      <dgm:t>
        <a:bodyPr/>
        <a:lstStyle/>
        <a:p>
          <a:r>
            <a:rPr lang="en-US" dirty="0"/>
            <a:t>Coordinate desired programs and manage district initiatives day-to-day</a:t>
          </a:r>
        </a:p>
      </dgm:t>
    </dgm:pt>
    <dgm:pt modelId="{22A90667-4E2B-4FDD-84B8-1968FE89D154}" type="parTrans" cxnId="{44357401-5279-4EA1-A379-BB318A2861A8}">
      <dgm:prSet/>
      <dgm:spPr/>
      <dgm:t>
        <a:bodyPr/>
        <a:lstStyle/>
        <a:p>
          <a:endParaRPr lang="en-US"/>
        </a:p>
      </dgm:t>
    </dgm:pt>
    <dgm:pt modelId="{F5B1BD51-D2EF-4B69-AE8C-146F9DD4B629}" type="sibTrans" cxnId="{44357401-5279-4EA1-A379-BB318A2861A8}">
      <dgm:prSet/>
      <dgm:spPr/>
      <dgm:t>
        <a:bodyPr/>
        <a:lstStyle/>
        <a:p>
          <a:endParaRPr lang="en-US"/>
        </a:p>
      </dgm:t>
    </dgm:pt>
    <dgm:pt modelId="{2F1C2635-D56C-432D-B5D8-4F5368B81BCF}">
      <dgm:prSet custT="1"/>
      <dgm:spPr/>
      <dgm:t>
        <a:bodyPr/>
        <a:lstStyle/>
        <a:p>
          <a:r>
            <a:rPr lang="en-US" sz="1400" dirty="0"/>
            <a:t>Clean, Safe, Beautiful and Welcoming</a:t>
          </a:r>
        </a:p>
      </dgm:t>
    </dgm:pt>
    <dgm:pt modelId="{71A0A938-7E13-4847-B9E2-5AF5C0925E34}" type="parTrans" cxnId="{974765E1-8D58-4995-BBB1-449DE9AC6899}">
      <dgm:prSet/>
      <dgm:spPr/>
      <dgm:t>
        <a:bodyPr/>
        <a:lstStyle/>
        <a:p>
          <a:endParaRPr lang="en-US"/>
        </a:p>
      </dgm:t>
    </dgm:pt>
    <dgm:pt modelId="{6006B55A-B656-4BC0-981E-C2CE86208362}" type="sibTrans" cxnId="{974765E1-8D58-4995-BBB1-449DE9AC6899}">
      <dgm:prSet/>
      <dgm:spPr/>
      <dgm:t>
        <a:bodyPr/>
        <a:lstStyle/>
        <a:p>
          <a:endParaRPr lang="en-US"/>
        </a:p>
      </dgm:t>
    </dgm:pt>
    <dgm:pt modelId="{8331C305-9D53-4A14-90AF-4D8A700ED7BD}">
      <dgm:prSet custT="1"/>
      <dgm:spPr/>
      <dgm:t>
        <a:bodyPr/>
        <a:lstStyle/>
        <a:p>
          <a:r>
            <a:rPr lang="en-US" sz="1400" dirty="0"/>
            <a:t>Marketing </a:t>
          </a:r>
        </a:p>
      </dgm:t>
    </dgm:pt>
    <dgm:pt modelId="{86767008-FE5D-462A-94AC-9A13C426C38D}" type="parTrans" cxnId="{E4C43E3F-6AA2-46FE-830E-FC2B1E80E964}">
      <dgm:prSet/>
      <dgm:spPr/>
      <dgm:t>
        <a:bodyPr/>
        <a:lstStyle/>
        <a:p>
          <a:endParaRPr lang="en-US"/>
        </a:p>
      </dgm:t>
    </dgm:pt>
    <dgm:pt modelId="{B0F13600-1C94-4B0F-A6AA-2694A1E71B31}" type="sibTrans" cxnId="{E4C43E3F-6AA2-46FE-830E-FC2B1E80E964}">
      <dgm:prSet/>
      <dgm:spPr/>
      <dgm:t>
        <a:bodyPr/>
        <a:lstStyle/>
        <a:p>
          <a:endParaRPr lang="en-US"/>
        </a:p>
      </dgm:t>
    </dgm:pt>
    <dgm:pt modelId="{02F1EF84-A238-4AB3-A26F-BC09B3020BAB}">
      <dgm:prSet custT="1"/>
      <dgm:spPr/>
      <dgm:t>
        <a:bodyPr/>
        <a:lstStyle/>
        <a:p>
          <a:r>
            <a:rPr lang="en-US" sz="1400" dirty="0"/>
            <a:t>District Management and Advocacy </a:t>
          </a:r>
        </a:p>
      </dgm:t>
    </dgm:pt>
    <dgm:pt modelId="{97F5A495-1CE0-4B20-B22F-412013F2C63C}" type="parTrans" cxnId="{AC4F6C10-DDD9-439A-AA9C-94AA5CF0C803}">
      <dgm:prSet/>
      <dgm:spPr/>
      <dgm:t>
        <a:bodyPr/>
        <a:lstStyle/>
        <a:p>
          <a:endParaRPr lang="en-US"/>
        </a:p>
      </dgm:t>
    </dgm:pt>
    <dgm:pt modelId="{7CC9E13B-E437-44F1-BEDB-3DBA59BDB4D3}" type="sibTrans" cxnId="{AC4F6C10-DDD9-439A-AA9C-94AA5CF0C803}">
      <dgm:prSet/>
      <dgm:spPr/>
      <dgm:t>
        <a:bodyPr/>
        <a:lstStyle/>
        <a:p>
          <a:endParaRPr lang="en-US"/>
        </a:p>
      </dgm:t>
    </dgm:pt>
    <dgm:pt modelId="{4487D00F-BAE9-44B0-87EE-55B0A524482C}">
      <dgm:prSet/>
      <dgm:spPr/>
      <dgm:t>
        <a:bodyPr/>
        <a:lstStyle/>
        <a:p>
          <a:r>
            <a:rPr lang="en-US" dirty="0"/>
            <a:t>Facilitate and staff board and committee meetings</a:t>
          </a:r>
        </a:p>
      </dgm:t>
    </dgm:pt>
    <dgm:pt modelId="{240D0FBA-297E-44E2-8B3E-70011698E263}" type="parTrans" cxnId="{8C3E8D84-63C1-4312-A3F5-CA91590ADC39}">
      <dgm:prSet/>
      <dgm:spPr/>
      <dgm:t>
        <a:bodyPr/>
        <a:lstStyle/>
        <a:p>
          <a:endParaRPr lang="en-US"/>
        </a:p>
      </dgm:t>
    </dgm:pt>
    <dgm:pt modelId="{3AA0085E-7ABB-418D-B5CE-EDC53E5BA964}" type="sibTrans" cxnId="{8C3E8D84-63C1-4312-A3F5-CA91590ADC39}">
      <dgm:prSet/>
      <dgm:spPr/>
      <dgm:t>
        <a:bodyPr/>
        <a:lstStyle/>
        <a:p>
          <a:endParaRPr lang="en-US"/>
        </a:p>
      </dgm:t>
    </dgm:pt>
    <dgm:pt modelId="{A942DEF7-88FD-4F4E-998E-E13A046C5735}">
      <dgm:prSet/>
      <dgm:spPr/>
      <dgm:t>
        <a:bodyPr/>
        <a:lstStyle/>
        <a:p>
          <a:r>
            <a:rPr lang="en-US" dirty="0"/>
            <a:t>Serve as a representative of the business community with the city</a:t>
          </a:r>
        </a:p>
      </dgm:t>
    </dgm:pt>
    <dgm:pt modelId="{0A1F69E4-91B3-4B53-AFE0-67EC2EC99DF1}" type="parTrans" cxnId="{1DC19351-1443-4836-82ED-0F0288B0CE0A}">
      <dgm:prSet/>
      <dgm:spPr/>
      <dgm:t>
        <a:bodyPr/>
        <a:lstStyle/>
        <a:p>
          <a:endParaRPr lang="en-US"/>
        </a:p>
      </dgm:t>
    </dgm:pt>
    <dgm:pt modelId="{BF8EF417-9E64-40AB-B985-32F63E078A4F}" type="sibTrans" cxnId="{1DC19351-1443-4836-82ED-0F0288B0CE0A}">
      <dgm:prSet/>
      <dgm:spPr/>
      <dgm:t>
        <a:bodyPr/>
        <a:lstStyle/>
        <a:p>
          <a:endParaRPr lang="en-US"/>
        </a:p>
      </dgm:t>
    </dgm:pt>
    <dgm:pt modelId="{BEEA8107-C350-43F5-B7FF-400AA5DEE1D3}">
      <dgm:prSet/>
      <dgm:spPr/>
      <dgm:t>
        <a:bodyPr/>
        <a:lstStyle/>
        <a:p>
          <a:r>
            <a:rPr lang="en-US" dirty="0"/>
            <a:t>Advocate for policies and resources that further the interests of the neighborhood</a:t>
          </a:r>
        </a:p>
      </dgm:t>
    </dgm:pt>
    <dgm:pt modelId="{C0CD570F-F5F6-4EA2-B81B-A86865C7188E}" type="parTrans" cxnId="{D428599C-707D-4070-B4C2-863C2113DB3D}">
      <dgm:prSet/>
      <dgm:spPr/>
      <dgm:t>
        <a:bodyPr/>
        <a:lstStyle/>
        <a:p>
          <a:endParaRPr lang="en-US"/>
        </a:p>
      </dgm:t>
    </dgm:pt>
    <dgm:pt modelId="{6EC033CE-F23B-4313-A6CE-1EC7452AB55F}" type="sibTrans" cxnId="{D428599C-707D-4070-B4C2-863C2113DB3D}">
      <dgm:prSet/>
      <dgm:spPr/>
      <dgm:t>
        <a:bodyPr/>
        <a:lstStyle/>
        <a:p>
          <a:endParaRPr lang="en-US"/>
        </a:p>
      </dgm:t>
    </dgm:pt>
    <dgm:pt modelId="{A7C16909-DB2C-8049-BFE4-3EDAE164C160}">
      <dgm:prSet custT="1"/>
      <dgm:spPr/>
      <dgm:t>
        <a:bodyPr/>
        <a:lstStyle/>
        <a:p>
          <a:r>
            <a:rPr lang="en-US" sz="1400" dirty="0"/>
            <a:t>Business Development</a:t>
          </a:r>
        </a:p>
      </dgm:t>
    </dgm:pt>
    <dgm:pt modelId="{8204322D-8C32-F847-B9A7-D57CA4FF7F67}" type="parTrans" cxnId="{B02030A3-1D1E-874E-A8D4-0D70100F460C}">
      <dgm:prSet/>
      <dgm:spPr/>
      <dgm:t>
        <a:bodyPr/>
        <a:lstStyle/>
        <a:p>
          <a:endParaRPr lang="en-US"/>
        </a:p>
      </dgm:t>
    </dgm:pt>
    <dgm:pt modelId="{BF013CA3-D41F-F94A-8A63-891DAA23E9C2}" type="sibTrans" cxnId="{B02030A3-1D1E-874E-A8D4-0D70100F460C}">
      <dgm:prSet/>
      <dgm:spPr/>
      <dgm:t>
        <a:bodyPr/>
        <a:lstStyle/>
        <a:p>
          <a:endParaRPr lang="en-US"/>
        </a:p>
      </dgm:t>
    </dgm:pt>
    <dgm:pt modelId="{62B0587E-4286-8246-8D47-69F16FB82738}">
      <dgm:prSet/>
      <dgm:spPr/>
      <dgm:t>
        <a:bodyPr/>
        <a:lstStyle/>
        <a:p>
          <a:r>
            <a:rPr lang="en-US" dirty="0"/>
            <a:t>Communicate with, and serve as a resource for, local businesses</a:t>
          </a:r>
        </a:p>
      </dgm:t>
    </dgm:pt>
    <dgm:pt modelId="{75E7DDFA-7C56-C342-83E5-CF1F28111F7C}" type="parTrans" cxnId="{A8F8DF75-5A36-CD4F-BEEC-3F3DBFD7033A}">
      <dgm:prSet/>
      <dgm:spPr/>
      <dgm:t>
        <a:bodyPr/>
        <a:lstStyle/>
        <a:p>
          <a:endParaRPr lang="en-US"/>
        </a:p>
      </dgm:t>
    </dgm:pt>
    <dgm:pt modelId="{4942AC59-EBD9-4F44-8FD6-AF234D370F37}" type="sibTrans" cxnId="{A8F8DF75-5A36-CD4F-BEEC-3F3DBFD7033A}">
      <dgm:prSet/>
      <dgm:spPr/>
      <dgm:t>
        <a:bodyPr/>
        <a:lstStyle/>
        <a:p>
          <a:endParaRPr lang="en-US"/>
        </a:p>
      </dgm:t>
    </dgm:pt>
    <dgm:pt modelId="{06904C6F-1622-444E-9342-F85841881370}" type="pres">
      <dgm:prSet presAssocID="{A06A42A4-5BEA-43A2-8D28-0023D9B498E2}" presName="linear" presStyleCnt="0">
        <dgm:presLayoutVars>
          <dgm:animLvl val="lvl"/>
          <dgm:resizeHandles val="exact"/>
        </dgm:presLayoutVars>
      </dgm:prSet>
      <dgm:spPr/>
    </dgm:pt>
    <dgm:pt modelId="{9D384C95-35F1-447D-AFD3-2F9589CA88F7}" type="pres">
      <dgm:prSet presAssocID="{4D8D8999-8EC4-4EA4-819D-0B577699E305}" presName="parentText" presStyleLbl="node1" presStyleIdx="0" presStyleCnt="5" custLinFactNeighborX="0" custLinFactNeighborY="-63111">
        <dgm:presLayoutVars>
          <dgm:chMax val="0"/>
          <dgm:bulletEnabled val="1"/>
        </dgm:presLayoutVars>
      </dgm:prSet>
      <dgm:spPr/>
    </dgm:pt>
    <dgm:pt modelId="{15B3137C-1DDC-4A12-9B2D-F99F36A90B8B}" type="pres">
      <dgm:prSet presAssocID="{4D8D8999-8EC4-4EA4-819D-0B577699E305}" presName="childText" presStyleLbl="revTx" presStyleIdx="0" presStyleCnt="1" custLinFactY="-16172" custLinFactNeighborY="-100000">
        <dgm:presLayoutVars>
          <dgm:bulletEnabled val="1"/>
        </dgm:presLayoutVars>
      </dgm:prSet>
      <dgm:spPr/>
    </dgm:pt>
    <dgm:pt modelId="{C6ACD394-4F21-4195-BC08-67CB8C8175FE}" type="pres">
      <dgm:prSet presAssocID="{4487D00F-BAE9-44B0-87EE-55B0A524482C}" presName="parentText" presStyleLbl="node1" presStyleIdx="1" presStyleCnt="5" custLinFactY="-76535" custLinFactNeighborX="0" custLinFactNeighborY="-100000">
        <dgm:presLayoutVars>
          <dgm:chMax val="0"/>
          <dgm:bulletEnabled val="1"/>
        </dgm:presLayoutVars>
      </dgm:prSet>
      <dgm:spPr/>
    </dgm:pt>
    <dgm:pt modelId="{3B6F8F9F-B09A-46E2-89C3-1995092A1E56}" type="pres">
      <dgm:prSet presAssocID="{3AA0085E-7ABB-418D-B5CE-EDC53E5BA964}" presName="spacer" presStyleCnt="0"/>
      <dgm:spPr/>
    </dgm:pt>
    <dgm:pt modelId="{B29ED130-E4C8-6045-9FDA-119ADE7C5846}" type="pres">
      <dgm:prSet presAssocID="{62B0587E-4286-8246-8D47-69F16FB82738}" presName="parentText" presStyleLbl="node1" presStyleIdx="2" presStyleCnt="5" custLinFactY="-27772" custLinFactNeighborX="0" custLinFactNeighborY="-100000">
        <dgm:presLayoutVars>
          <dgm:chMax val="0"/>
          <dgm:bulletEnabled val="1"/>
        </dgm:presLayoutVars>
      </dgm:prSet>
      <dgm:spPr/>
    </dgm:pt>
    <dgm:pt modelId="{161E07ED-00BC-584F-9428-BC528F3BB27B}" type="pres">
      <dgm:prSet presAssocID="{4942AC59-EBD9-4F44-8FD6-AF234D370F37}" presName="spacer" presStyleCnt="0"/>
      <dgm:spPr/>
    </dgm:pt>
    <dgm:pt modelId="{C791CFCF-4211-434B-93BC-9DDD77A5206A}" type="pres">
      <dgm:prSet presAssocID="{A942DEF7-88FD-4F4E-998E-E13A046C5735}" presName="parentText" presStyleLbl="node1" presStyleIdx="3" presStyleCnt="5" custLinFactY="4312" custLinFactNeighborX="0" custLinFactNeighborY="100000">
        <dgm:presLayoutVars>
          <dgm:chMax val="0"/>
          <dgm:bulletEnabled val="1"/>
        </dgm:presLayoutVars>
      </dgm:prSet>
      <dgm:spPr/>
    </dgm:pt>
    <dgm:pt modelId="{DB9A807D-6CAC-4CA1-AB1E-F9395015F5EA}" type="pres">
      <dgm:prSet presAssocID="{BF8EF417-9E64-40AB-B985-32F63E078A4F}" presName="spacer" presStyleCnt="0"/>
      <dgm:spPr/>
    </dgm:pt>
    <dgm:pt modelId="{54E0F18A-F293-49C2-9D68-892A97880DFD}" type="pres">
      <dgm:prSet presAssocID="{BEEA8107-C350-43F5-B7FF-400AA5DEE1D3}" presName="parentText" presStyleLbl="node1" presStyleIdx="4" presStyleCnt="5" custLinFactY="77870" custLinFactNeighborX="0" custLinFactNeighborY="100000">
        <dgm:presLayoutVars>
          <dgm:chMax val="0"/>
          <dgm:bulletEnabled val="1"/>
        </dgm:presLayoutVars>
      </dgm:prSet>
      <dgm:spPr/>
    </dgm:pt>
  </dgm:ptLst>
  <dgm:cxnLst>
    <dgm:cxn modelId="{44357401-5279-4EA1-A379-BB318A2861A8}" srcId="{A06A42A4-5BEA-43A2-8D28-0023D9B498E2}" destId="{4D8D8999-8EC4-4EA4-819D-0B577699E305}" srcOrd="0" destOrd="0" parTransId="{22A90667-4E2B-4FDD-84B8-1968FE89D154}" sibTransId="{F5B1BD51-D2EF-4B69-AE8C-146F9DD4B629}"/>
    <dgm:cxn modelId="{3EA94702-8F4C-4B9F-997A-E4A81E94F3A3}" type="presOf" srcId="{8331C305-9D53-4A14-90AF-4D8A700ED7BD}" destId="{15B3137C-1DDC-4A12-9B2D-F99F36A90B8B}" srcOrd="0" destOrd="2" presId="urn:microsoft.com/office/officeart/2005/8/layout/vList2"/>
    <dgm:cxn modelId="{0024280A-49B7-4843-898D-2CDE1A3F7F91}" type="presOf" srcId="{BEEA8107-C350-43F5-B7FF-400AA5DEE1D3}" destId="{54E0F18A-F293-49C2-9D68-892A97880DFD}" srcOrd="0" destOrd="0" presId="urn:microsoft.com/office/officeart/2005/8/layout/vList2"/>
    <dgm:cxn modelId="{AC4F6C10-DDD9-439A-AA9C-94AA5CF0C803}" srcId="{4D8D8999-8EC4-4EA4-819D-0B577699E305}" destId="{02F1EF84-A238-4AB3-A26F-BC09B3020BAB}" srcOrd="3" destOrd="0" parTransId="{97F5A495-1CE0-4B20-B22F-412013F2C63C}" sibTransId="{7CC9E13B-E437-44F1-BEDB-3DBA59BDB4D3}"/>
    <dgm:cxn modelId="{96578E17-CB31-4557-A7AA-C95A4D813CD3}" type="presOf" srcId="{4D8D8999-8EC4-4EA4-819D-0B577699E305}" destId="{9D384C95-35F1-447D-AFD3-2F9589CA88F7}" srcOrd="0" destOrd="0" presId="urn:microsoft.com/office/officeart/2005/8/layout/vList2"/>
    <dgm:cxn modelId="{7DF26219-870F-486D-934D-06199BF4E64B}" type="presOf" srcId="{A942DEF7-88FD-4F4E-998E-E13A046C5735}" destId="{C791CFCF-4211-434B-93BC-9DDD77A5206A}" srcOrd="0" destOrd="0" presId="urn:microsoft.com/office/officeart/2005/8/layout/vList2"/>
    <dgm:cxn modelId="{D4062B1E-29CB-4BDC-ACA9-BEB55988BEAF}" type="presOf" srcId="{02F1EF84-A238-4AB3-A26F-BC09B3020BAB}" destId="{15B3137C-1DDC-4A12-9B2D-F99F36A90B8B}" srcOrd="0" destOrd="3" presId="urn:microsoft.com/office/officeart/2005/8/layout/vList2"/>
    <dgm:cxn modelId="{8ADBC820-EEEA-2C4D-8208-5F475A70C092}" type="presOf" srcId="{A7C16909-DB2C-8049-BFE4-3EDAE164C160}" destId="{15B3137C-1DDC-4A12-9B2D-F99F36A90B8B}" srcOrd="0" destOrd="1" presId="urn:microsoft.com/office/officeart/2005/8/layout/vList2"/>
    <dgm:cxn modelId="{50834330-16C0-1E4A-BCDB-A01EE3F5215B}" type="presOf" srcId="{62B0587E-4286-8246-8D47-69F16FB82738}" destId="{B29ED130-E4C8-6045-9FDA-119ADE7C5846}" srcOrd="0" destOrd="0" presId="urn:microsoft.com/office/officeart/2005/8/layout/vList2"/>
    <dgm:cxn modelId="{E4C43E3F-6AA2-46FE-830E-FC2B1E80E964}" srcId="{4D8D8999-8EC4-4EA4-819D-0B577699E305}" destId="{8331C305-9D53-4A14-90AF-4D8A700ED7BD}" srcOrd="2" destOrd="0" parTransId="{86767008-FE5D-462A-94AC-9A13C426C38D}" sibTransId="{B0F13600-1C94-4B0F-A6AA-2694A1E71B31}"/>
    <dgm:cxn modelId="{A95D0948-70F0-4BE0-800C-1043D5FB30B0}" type="presOf" srcId="{A06A42A4-5BEA-43A2-8D28-0023D9B498E2}" destId="{06904C6F-1622-444E-9342-F85841881370}" srcOrd="0" destOrd="0" presId="urn:microsoft.com/office/officeart/2005/8/layout/vList2"/>
    <dgm:cxn modelId="{1DC19351-1443-4836-82ED-0F0288B0CE0A}" srcId="{A06A42A4-5BEA-43A2-8D28-0023D9B498E2}" destId="{A942DEF7-88FD-4F4E-998E-E13A046C5735}" srcOrd="3" destOrd="0" parTransId="{0A1F69E4-91B3-4B53-AFE0-67EC2EC99DF1}" sibTransId="{BF8EF417-9E64-40AB-B985-32F63E078A4F}"/>
    <dgm:cxn modelId="{0088A551-9B96-492B-A3EE-FFA983B3755B}" type="presOf" srcId="{2F1C2635-D56C-432D-B5D8-4F5368B81BCF}" destId="{15B3137C-1DDC-4A12-9B2D-F99F36A90B8B}" srcOrd="0" destOrd="0" presId="urn:microsoft.com/office/officeart/2005/8/layout/vList2"/>
    <dgm:cxn modelId="{A8F8DF75-5A36-CD4F-BEEC-3F3DBFD7033A}" srcId="{A06A42A4-5BEA-43A2-8D28-0023D9B498E2}" destId="{62B0587E-4286-8246-8D47-69F16FB82738}" srcOrd="2" destOrd="0" parTransId="{75E7DDFA-7C56-C342-83E5-CF1F28111F7C}" sibTransId="{4942AC59-EBD9-4F44-8FD6-AF234D370F37}"/>
    <dgm:cxn modelId="{8C3E8D84-63C1-4312-A3F5-CA91590ADC39}" srcId="{A06A42A4-5BEA-43A2-8D28-0023D9B498E2}" destId="{4487D00F-BAE9-44B0-87EE-55B0A524482C}" srcOrd="1" destOrd="0" parTransId="{240D0FBA-297E-44E2-8B3E-70011698E263}" sibTransId="{3AA0085E-7ABB-418D-B5CE-EDC53E5BA964}"/>
    <dgm:cxn modelId="{D428599C-707D-4070-B4C2-863C2113DB3D}" srcId="{A06A42A4-5BEA-43A2-8D28-0023D9B498E2}" destId="{BEEA8107-C350-43F5-B7FF-400AA5DEE1D3}" srcOrd="4" destOrd="0" parTransId="{C0CD570F-F5F6-4EA2-B81B-A86865C7188E}" sibTransId="{6EC033CE-F23B-4313-A6CE-1EC7452AB55F}"/>
    <dgm:cxn modelId="{B02030A3-1D1E-874E-A8D4-0D70100F460C}" srcId="{4D8D8999-8EC4-4EA4-819D-0B577699E305}" destId="{A7C16909-DB2C-8049-BFE4-3EDAE164C160}" srcOrd="1" destOrd="0" parTransId="{8204322D-8C32-F847-B9A7-D57CA4FF7F67}" sibTransId="{BF013CA3-D41F-F94A-8A63-891DAA23E9C2}"/>
    <dgm:cxn modelId="{974765E1-8D58-4995-BBB1-449DE9AC6899}" srcId="{4D8D8999-8EC4-4EA4-819D-0B577699E305}" destId="{2F1C2635-D56C-432D-B5D8-4F5368B81BCF}" srcOrd="0" destOrd="0" parTransId="{71A0A938-7E13-4847-B9E2-5AF5C0925E34}" sibTransId="{6006B55A-B656-4BC0-981E-C2CE86208362}"/>
    <dgm:cxn modelId="{9ABF35EE-F894-4905-823A-E161232911DD}" type="presOf" srcId="{4487D00F-BAE9-44B0-87EE-55B0A524482C}" destId="{C6ACD394-4F21-4195-BC08-67CB8C8175FE}" srcOrd="0" destOrd="0" presId="urn:microsoft.com/office/officeart/2005/8/layout/vList2"/>
    <dgm:cxn modelId="{4CD63D27-982C-4030-9C24-3F24C3D53528}" type="presParOf" srcId="{06904C6F-1622-444E-9342-F85841881370}" destId="{9D384C95-35F1-447D-AFD3-2F9589CA88F7}" srcOrd="0" destOrd="0" presId="urn:microsoft.com/office/officeart/2005/8/layout/vList2"/>
    <dgm:cxn modelId="{E7097023-E144-48D0-8533-9D0EF1FC6107}" type="presParOf" srcId="{06904C6F-1622-444E-9342-F85841881370}" destId="{15B3137C-1DDC-4A12-9B2D-F99F36A90B8B}" srcOrd="1" destOrd="0" presId="urn:microsoft.com/office/officeart/2005/8/layout/vList2"/>
    <dgm:cxn modelId="{9287DD1F-8C66-4C1D-AB6E-BDD3645ADB43}" type="presParOf" srcId="{06904C6F-1622-444E-9342-F85841881370}" destId="{C6ACD394-4F21-4195-BC08-67CB8C8175FE}" srcOrd="2" destOrd="0" presId="urn:microsoft.com/office/officeart/2005/8/layout/vList2"/>
    <dgm:cxn modelId="{C2AE0622-9FCB-49D6-BDD6-B1B4321D5E6F}" type="presParOf" srcId="{06904C6F-1622-444E-9342-F85841881370}" destId="{3B6F8F9F-B09A-46E2-89C3-1995092A1E56}" srcOrd="3" destOrd="0" presId="urn:microsoft.com/office/officeart/2005/8/layout/vList2"/>
    <dgm:cxn modelId="{301EE1FF-5E23-9746-9F38-33A86C98BA91}" type="presParOf" srcId="{06904C6F-1622-444E-9342-F85841881370}" destId="{B29ED130-E4C8-6045-9FDA-119ADE7C5846}" srcOrd="4" destOrd="0" presId="urn:microsoft.com/office/officeart/2005/8/layout/vList2"/>
    <dgm:cxn modelId="{BC480774-FD12-A745-9A1A-28ADDF3AFF80}" type="presParOf" srcId="{06904C6F-1622-444E-9342-F85841881370}" destId="{161E07ED-00BC-584F-9428-BC528F3BB27B}" srcOrd="5" destOrd="0" presId="urn:microsoft.com/office/officeart/2005/8/layout/vList2"/>
    <dgm:cxn modelId="{4CE70113-EAEC-43BF-A573-933D6270A5A4}" type="presParOf" srcId="{06904C6F-1622-444E-9342-F85841881370}" destId="{C791CFCF-4211-434B-93BC-9DDD77A5206A}" srcOrd="6" destOrd="0" presId="urn:microsoft.com/office/officeart/2005/8/layout/vList2"/>
    <dgm:cxn modelId="{045D2311-A24B-4D21-A526-53A31F4AEBDD}" type="presParOf" srcId="{06904C6F-1622-444E-9342-F85841881370}" destId="{DB9A807D-6CAC-4CA1-AB1E-F9395015F5EA}" srcOrd="7" destOrd="0" presId="urn:microsoft.com/office/officeart/2005/8/layout/vList2"/>
    <dgm:cxn modelId="{2217BBF5-5568-42F6-AA39-CEE91730A3A5}" type="presParOf" srcId="{06904C6F-1622-444E-9342-F85841881370}" destId="{54E0F18A-F293-49C2-9D68-892A97880DF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963295-B074-424F-9298-E0DD564BBBFB}">
      <dsp:nvSpPr>
        <dsp:cNvPr id="0" name=""/>
        <dsp:cNvSpPr/>
      </dsp:nvSpPr>
      <dsp:spPr>
        <a:xfrm>
          <a:off x="1987335" y="470101"/>
          <a:ext cx="36425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4251" y="45720"/>
              </a:lnTo>
            </a:path>
          </a:pathLst>
        </a:custGeom>
        <a:noFill/>
        <a:ln w="19050" cap="rnd" cmpd="sng" algn="ctr">
          <a:solidFill>
            <a:schemeClr val="accent1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159589" y="513846"/>
        <a:ext cx="19742" cy="3948"/>
      </dsp:txXfrm>
    </dsp:sp>
    <dsp:sp modelId="{70F1D090-DAC7-46E6-B844-E806EFBCAE69}">
      <dsp:nvSpPr>
        <dsp:cNvPr id="0" name=""/>
        <dsp:cNvSpPr/>
      </dsp:nvSpPr>
      <dsp:spPr>
        <a:xfrm>
          <a:off x="272391" y="797"/>
          <a:ext cx="1716743" cy="1030046"/>
        </a:xfrm>
        <a:prstGeom prst="rect">
          <a:avLst/>
        </a:prstGeom>
        <a:solidFill>
          <a:srgbClr val="0F6FC6"/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4122" tIns="88301" rIns="84122" bIns="88301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Engage Property &amp; Business Owners </a:t>
          </a:r>
        </a:p>
      </dsp:txBody>
      <dsp:txXfrm>
        <a:off x="272391" y="797"/>
        <a:ext cx="1716743" cy="1030046"/>
      </dsp:txXfrm>
    </dsp:sp>
    <dsp:sp modelId="{28AE624F-342B-4D21-99F7-12D2590906F3}">
      <dsp:nvSpPr>
        <dsp:cNvPr id="0" name=""/>
        <dsp:cNvSpPr/>
      </dsp:nvSpPr>
      <dsp:spPr>
        <a:xfrm>
          <a:off x="4098930" y="470101"/>
          <a:ext cx="36425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4251" y="45720"/>
              </a:lnTo>
            </a:path>
          </a:pathLst>
        </a:custGeom>
        <a:noFill/>
        <a:ln w="19050" cap="rnd" cmpd="sng" algn="ctr">
          <a:solidFill>
            <a:schemeClr val="accent1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271184" y="513846"/>
        <a:ext cx="19742" cy="3948"/>
      </dsp:txXfrm>
    </dsp:sp>
    <dsp:sp modelId="{A931D4DB-CC1F-4C0E-A41A-A7208B03690D}">
      <dsp:nvSpPr>
        <dsp:cNvPr id="0" name=""/>
        <dsp:cNvSpPr/>
      </dsp:nvSpPr>
      <dsp:spPr>
        <a:xfrm>
          <a:off x="2383986" y="797"/>
          <a:ext cx="1716743" cy="1030046"/>
        </a:xfrm>
        <a:prstGeom prst="rect">
          <a:avLst/>
        </a:prstGeom>
        <a:solidFill>
          <a:schemeClr val="accent1"/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4122" tIns="88301" rIns="84122" bIns="88301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Feasibility of District </a:t>
          </a:r>
        </a:p>
      </dsp:txBody>
      <dsp:txXfrm>
        <a:off x="2383986" y="797"/>
        <a:ext cx="1716743" cy="1030046"/>
      </dsp:txXfrm>
    </dsp:sp>
    <dsp:sp modelId="{E63C75C2-6B6F-42E7-A152-EB60EEF9D378}">
      <dsp:nvSpPr>
        <dsp:cNvPr id="0" name=""/>
        <dsp:cNvSpPr/>
      </dsp:nvSpPr>
      <dsp:spPr>
        <a:xfrm>
          <a:off x="6210525" y="470101"/>
          <a:ext cx="36425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4251" y="45720"/>
              </a:lnTo>
            </a:path>
          </a:pathLst>
        </a:custGeom>
        <a:noFill/>
        <a:ln w="19050" cap="rnd" cmpd="sng" algn="ctr">
          <a:solidFill>
            <a:schemeClr val="accent1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382779" y="513846"/>
        <a:ext cx="19742" cy="3948"/>
      </dsp:txXfrm>
    </dsp:sp>
    <dsp:sp modelId="{5838A270-DB8B-4BBD-B23C-93BDF1BD748B}">
      <dsp:nvSpPr>
        <dsp:cNvPr id="0" name=""/>
        <dsp:cNvSpPr/>
      </dsp:nvSpPr>
      <dsp:spPr>
        <a:xfrm>
          <a:off x="4495581" y="797"/>
          <a:ext cx="1716743" cy="1030046"/>
        </a:xfrm>
        <a:prstGeom prst="rect">
          <a:avLst/>
        </a:prstGeom>
        <a:solidFill>
          <a:schemeClr val="accent1"/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4122" tIns="88301" rIns="84122" bIns="88301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Boundaries </a:t>
          </a:r>
        </a:p>
      </dsp:txBody>
      <dsp:txXfrm>
        <a:off x="4495581" y="797"/>
        <a:ext cx="1716743" cy="1030046"/>
      </dsp:txXfrm>
    </dsp:sp>
    <dsp:sp modelId="{2E2C8B85-7A1E-4326-8B2B-E1DC698045AD}">
      <dsp:nvSpPr>
        <dsp:cNvPr id="0" name=""/>
        <dsp:cNvSpPr/>
      </dsp:nvSpPr>
      <dsp:spPr>
        <a:xfrm>
          <a:off x="1130763" y="1029044"/>
          <a:ext cx="6334785" cy="364251"/>
        </a:xfrm>
        <a:custGeom>
          <a:avLst/>
          <a:gdLst/>
          <a:ahLst/>
          <a:cxnLst/>
          <a:rect l="0" t="0" r="0" b="0"/>
          <a:pathLst>
            <a:path>
              <a:moveTo>
                <a:pt x="6334785" y="0"/>
              </a:moveTo>
              <a:lnTo>
                <a:pt x="6334785" y="199225"/>
              </a:lnTo>
              <a:lnTo>
                <a:pt x="0" y="199225"/>
              </a:lnTo>
              <a:lnTo>
                <a:pt x="0" y="364251"/>
              </a:lnTo>
            </a:path>
          </a:pathLst>
        </a:custGeom>
        <a:noFill/>
        <a:ln w="19050" cap="rnd" cmpd="sng" algn="ctr">
          <a:solidFill>
            <a:schemeClr val="accent1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39479" y="1209195"/>
        <a:ext cx="317353" cy="3948"/>
      </dsp:txXfrm>
    </dsp:sp>
    <dsp:sp modelId="{7FDA46EF-2592-477B-A2C2-2C460B2320DE}">
      <dsp:nvSpPr>
        <dsp:cNvPr id="0" name=""/>
        <dsp:cNvSpPr/>
      </dsp:nvSpPr>
      <dsp:spPr>
        <a:xfrm>
          <a:off x="6607176" y="797"/>
          <a:ext cx="1716743" cy="1030046"/>
        </a:xfrm>
        <a:prstGeom prst="rect">
          <a:avLst/>
        </a:prstGeom>
        <a:solidFill>
          <a:schemeClr val="accent1"/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4122" tIns="88301" rIns="84122" bIns="88301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Service Priorities: Focus Groups, Surveys, Phone  calls  </a:t>
          </a:r>
        </a:p>
      </dsp:txBody>
      <dsp:txXfrm>
        <a:off x="6607176" y="797"/>
        <a:ext cx="1716743" cy="1030046"/>
      </dsp:txXfrm>
    </dsp:sp>
    <dsp:sp modelId="{E1D7F0A2-3A22-4A12-95C0-B3D3C2F4420A}">
      <dsp:nvSpPr>
        <dsp:cNvPr id="0" name=""/>
        <dsp:cNvSpPr/>
      </dsp:nvSpPr>
      <dsp:spPr>
        <a:xfrm>
          <a:off x="1987335" y="1894998"/>
          <a:ext cx="36425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4251" y="45720"/>
              </a:lnTo>
            </a:path>
          </a:pathLst>
        </a:custGeom>
        <a:noFill/>
        <a:ln w="19050" cap="rnd" cmpd="sng" algn="ctr">
          <a:solidFill>
            <a:schemeClr val="accent1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159589" y="1938744"/>
        <a:ext cx="19742" cy="3948"/>
      </dsp:txXfrm>
    </dsp:sp>
    <dsp:sp modelId="{257BDF60-5554-4DF4-9DB2-8C13D71FC8D1}">
      <dsp:nvSpPr>
        <dsp:cNvPr id="0" name=""/>
        <dsp:cNvSpPr/>
      </dsp:nvSpPr>
      <dsp:spPr>
        <a:xfrm>
          <a:off x="272391" y="1425695"/>
          <a:ext cx="1716743" cy="1030046"/>
        </a:xfrm>
        <a:prstGeom prst="rect">
          <a:avLst/>
        </a:prstGeom>
        <a:solidFill>
          <a:schemeClr val="accent1"/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4122" tIns="88301" rIns="84122" bIns="88301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Draft Work Plan</a:t>
          </a:r>
        </a:p>
      </dsp:txBody>
      <dsp:txXfrm>
        <a:off x="272391" y="1425695"/>
        <a:ext cx="1716743" cy="1030046"/>
      </dsp:txXfrm>
    </dsp:sp>
    <dsp:sp modelId="{9AE42995-832D-406A-B37B-525FE58BFC14}">
      <dsp:nvSpPr>
        <dsp:cNvPr id="0" name=""/>
        <dsp:cNvSpPr/>
      </dsp:nvSpPr>
      <dsp:spPr>
        <a:xfrm>
          <a:off x="4098930" y="1894998"/>
          <a:ext cx="36425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4251" y="45720"/>
              </a:lnTo>
            </a:path>
          </a:pathLst>
        </a:custGeom>
        <a:noFill/>
        <a:ln w="19050" cap="rnd" cmpd="sng" algn="ctr">
          <a:solidFill>
            <a:schemeClr val="accent1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271184" y="1938744"/>
        <a:ext cx="19742" cy="3948"/>
      </dsp:txXfrm>
    </dsp:sp>
    <dsp:sp modelId="{8110F2E4-8F63-41B4-AE23-B38D90F1DAB7}">
      <dsp:nvSpPr>
        <dsp:cNvPr id="0" name=""/>
        <dsp:cNvSpPr/>
      </dsp:nvSpPr>
      <dsp:spPr>
        <a:xfrm>
          <a:off x="2383986" y="1425695"/>
          <a:ext cx="1716743" cy="1030046"/>
        </a:xfrm>
        <a:prstGeom prst="rect">
          <a:avLst/>
        </a:prstGeom>
        <a:solidFill>
          <a:schemeClr val="accent1"/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4122" tIns="88301" rIns="84122" bIns="88301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Budget</a:t>
          </a:r>
        </a:p>
      </dsp:txBody>
      <dsp:txXfrm>
        <a:off x="2383986" y="1425695"/>
        <a:ext cx="1716743" cy="1030046"/>
      </dsp:txXfrm>
    </dsp:sp>
    <dsp:sp modelId="{75489FF7-88EF-4B3A-82AC-2EE8307F5365}">
      <dsp:nvSpPr>
        <dsp:cNvPr id="0" name=""/>
        <dsp:cNvSpPr/>
      </dsp:nvSpPr>
      <dsp:spPr>
        <a:xfrm>
          <a:off x="6210525" y="1894998"/>
          <a:ext cx="36425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4251" y="45720"/>
              </a:lnTo>
            </a:path>
          </a:pathLst>
        </a:custGeom>
        <a:noFill/>
        <a:ln w="19050" cap="rnd" cmpd="sng" algn="ctr">
          <a:solidFill>
            <a:schemeClr val="accent1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382779" y="1938744"/>
        <a:ext cx="19742" cy="3948"/>
      </dsp:txXfrm>
    </dsp:sp>
    <dsp:sp modelId="{4DF6D171-A1D0-4AB2-99F6-09CA42C54A71}">
      <dsp:nvSpPr>
        <dsp:cNvPr id="0" name=""/>
        <dsp:cNvSpPr/>
      </dsp:nvSpPr>
      <dsp:spPr>
        <a:xfrm>
          <a:off x="4495581" y="1425695"/>
          <a:ext cx="1716743" cy="1030046"/>
        </a:xfrm>
        <a:prstGeom prst="rect">
          <a:avLst/>
        </a:prstGeom>
        <a:solidFill>
          <a:schemeClr val="accent1"/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4122" tIns="88301" rIns="84122" bIns="88301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Assessment Methodology </a:t>
          </a:r>
        </a:p>
      </dsp:txBody>
      <dsp:txXfrm>
        <a:off x="4495581" y="1425695"/>
        <a:ext cx="1716743" cy="1030046"/>
      </dsp:txXfrm>
    </dsp:sp>
    <dsp:sp modelId="{A9D2FFB7-81E9-4452-BE43-054D85826C0E}">
      <dsp:nvSpPr>
        <dsp:cNvPr id="0" name=""/>
        <dsp:cNvSpPr/>
      </dsp:nvSpPr>
      <dsp:spPr>
        <a:xfrm>
          <a:off x="1130763" y="2453941"/>
          <a:ext cx="6334785" cy="364251"/>
        </a:xfrm>
        <a:custGeom>
          <a:avLst/>
          <a:gdLst/>
          <a:ahLst/>
          <a:cxnLst/>
          <a:rect l="0" t="0" r="0" b="0"/>
          <a:pathLst>
            <a:path>
              <a:moveTo>
                <a:pt x="6334785" y="0"/>
              </a:moveTo>
              <a:lnTo>
                <a:pt x="6334785" y="199225"/>
              </a:lnTo>
              <a:lnTo>
                <a:pt x="0" y="199225"/>
              </a:lnTo>
              <a:lnTo>
                <a:pt x="0" y="364251"/>
              </a:lnTo>
            </a:path>
          </a:pathLst>
        </a:custGeom>
        <a:noFill/>
        <a:ln w="19050" cap="rnd" cmpd="sng" algn="ctr">
          <a:solidFill>
            <a:schemeClr val="accent1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39479" y="2634092"/>
        <a:ext cx="317353" cy="3948"/>
      </dsp:txXfrm>
    </dsp:sp>
    <dsp:sp modelId="{AB774108-1C7F-48AA-83F5-E2C1C5E464AF}">
      <dsp:nvSpPr>
        <dsp:cNvPr id="0" name=""/>
        <dsp:cNvSpPr/>
      </dsp:nvSpPr>
      <dsp:spPr>
        <a:xfrm>
          <a:off x="6607176" y="1425695"/>
          <a:ext cx="1716743" cy="1030046"/>
        </a:xfrm>
        <a:prstGeom prst="rect">
          <a:avLst/>
        </a:prstGeom>
        <a:solidFill>
          <a:schemeClr val="accent1"/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4122" tIns="88301" rIns="84122" bIns="88301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Baseline Services</a:t>
          </a:r>
        </a:p>
      </dsp:txBody>
      <dsp:txXfrm>
        <a:off x="6607176" y="1425695"/>
        <a:ext cx="1716743" cy="1030046"/>
      </dsp:txXfrm>
    </dsp:sp>
    <dsp:sp modelId="{1BE383FD-F39C-4E8E-BA36-DCA70604383E}">
      <dsp:nvSpPr>
        <dsp:cNvPr id="0" name=""/>
        <dsp:cNvSpPr/>
      </dsp:nvSpPr>
      <dsp:spPr>
        <a:xfrm>
          <a:off x="1987335" y="3319895"/>
          <a:ext cx="36425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4251" y="45720"/>
              </a:lnTo>
            </a:path>
          </a:pathLst>
        </a:custGeom>
        <a:noFill/>
        <a:ln w="19050" cap="rnd" cmpd="sng" algn="ctr">
          <a:solidFill>
            <a:schemeClr val="accent1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159589" y="3363641"/>
        <a:ext cx="19742" cy="3948"/>
      </dsp:txXfrm>
    </dsp:sp>
    <dsp:sp modelId="{0DCDA405-EB86-4C54-B302-F3F8AF7BC99F}">
      <dsp:nvSpPr>
        <dsp:cNvPr id="0" name=""/>
        <dsp:cNvSpPr/>
      </dsp:nvSpPr>
      <dsp:spPr>
        <a:xfrm>
          <a:off x="272391" y="2850592"/>
          <a:ext cx="1716743" cy="1030046"/>
        </a:xfrm>
        <a:prstGeom prst="rect">
          <a:avLst/>
        </a:prstGeom>
        <a:solidFill>
          <a:schemeClr val="accent1"/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4122" tIns="88301" rIns="84122" bIns="88301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00"/>
              </a:solidFill>
            </a:rPr>
            <a:t>Feedback on Work Plan </a:t>
          </a:r>
        </a:p>
      </dsp:txBody>
      <dsp:txXfrm>
        <a:off x="272391" y="2850592"/>
        <a:ext cx="1716743" cy="1030046"/>
      </dsp:txXfrm>
    </dsp:sp>
    <dsp:sp modelId="{138B018A-478D-4887-AE7F-FEB7D5F588F3}">
      <dsp:nvSpPr>
        <dsp:cNvPr id="0" name=""/>
        <dsp:cNvSpPr/>
      </dsp:nvSpPr>
      <dsp:spPr>
        <a:xfrm>
          <a:off x="4098930" y="3319895"/>
          <a:ext cx="36425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4251" y="45720"/>
              </a:lnTo>
            </a:path>
          </a:pathLst>
        </a:custGeom>
        <a:noFill/>
        <a:ln w="19050" cap="rnd" cmpd="sng" algn="ctr">
          <a:solidFill>
            <a:schemeClr val="accent1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271184" y="3363641"/>
        <a:ext cx="19742" cy="3948"/>
      </dsp:txXfrm>
    </dsp:sp>
    <dsp:sp modelId="{35FDD1C6-CD19-4E49-B7CC-459068BC7EE5}">
      <dsp:nvSpPr>
        <dsp:cNvPr id="0" name=""/>
        <dsp:cNvSpPr/>
      </dsp:nvSpPr>
      <dsp:spPr>
        <a:xfrm>
          <a:off x="2383986" y="2850592"/>
          <a:ext cx="1716743" cy="1030046"/>
        </a:xfrm>
        <a:prstGeom prst="rect">
          <a:avLst/>
        </a:prstGeom>
        <a:solidFill>
          <a:schemeClr val="accent1"/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4122" tIns="88301" rIns="84122" bIns="88301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Petition </a:t>
          </a:r>
        </a:p>
      </dsp:txBody>
      <dsp:txXfrm>
        <a:off x="2383986" y="2850592"/>
        <a:ext cx="1716743" cy="1030046"/>
      </dsp:txXfrm>
    </dsp:sp>
    <dsp:sp modelId="{AB8B61F8-372B-401A-AC0E-286B94E1D1B8}">
      <dsp:nvSpPr>
        <dsp:cNvPr id="0" name=""/>
        <dsp:cNvSpPr/>
      </dsp:nvSpPr>
      <dsp:spPr>
        <a:xfrm>
          <a:off x="6210525" y="3319895"/>
          <a:ext cx="36425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4251" y="45720"/>
              </a:lnTo>
            </a:path>
          </a:pathLst>
        </a:custGeom>
        <a:noFill/>
        <a:ln w="19050" cap="rnd" cmpd="sng" algn="ctr">
          <a:solidFill>
            <a:schemeClr val="accent1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382779" y="3363641"/>
        <a:ext cx="19742" cy="3948"/>
      </dsp:txXfrm>
    </dsp:sp>
    <dsp:sp modelId="{AD098932-0408-4FFF-B64D-0312ABB2E106}">
      <dsp:nvSpPr>
        <dsp:cNvPr id="0" name=""/>
        <dsp:cNvSpPr/>
      </dsp:nvSpPr>
      <dsp:spPr>
        <a:xfrm>
          <a:off x="4495581" y="2850592"/>
          <a:ext cx="1716743" cy="1030046"/>
        </a:xfrm>
        <a:prstGeom prst="rect">
          <a:avLst/>
        </a:prstGeom>
        <a:solidFill>
          <a:schemeClr val="accent1"/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4122" tIns="88301" rIns="84122" bIns="88301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Council Action</a:t>
          </a:r>
        </a:p>
      </dsp:txBody>
      <dsp:txXfrm>
        <a:off x="4495581" y="2850592"/>
        <a:ext cx="1716743" cy="1030046"/>
      </dsp:txXfrm>
    </dsp:sp>
    <dsp:sp modelId="{7E31C380-D5CF-4045-B0B8-47C676D628AD}">
      <dsp:nvSpPr>
        <dsp:cNvPr id="0" name=""/>
        <dsp:cNvSpPr/>
      </dsp:nvSpPr>
      <dsp:spPr>
        <a:xfrm>
          <a:off x="6607176" y="2850592"/>
          <a:ext cx="1716743" cy="1030046"/>
        </a:xfrm>
        <a:prstGeom prst="rect">
          <a:avLst/>
        </a:prstGeom>
        <a:solidFill>
          <a:schemeClr val="accent1"/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4122" tIns="88301" rIns="84122" bIns="88301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Property Tax Collection</a:t>
          </a:r>
        </a:p>
      </dsp:txBody>
      <dsp:txXfrm>
        <a:off x="6607176" y="2850592"/>
        <a:ext cx="1716743" cy="10300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384C95-35F1-447D-AFD3-2F9589CA88F7}">
      <dsp:nvSpPr>
        <dsp:cNvPr id="0" name=""/>
        <dsp:cNvSpPr/>
      </dsp:nvSpPr>
      <dsp:spPr>
        <a:xfrm>
          <a:off x="0" y="0"/>
          <a:ext cx="7505374" cy="35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Coordinate desired programs and manage district initiatives day-to-day</a:t>
          </a:r>
        </a:p>
      </dsp:txBody>
      <dsp:txXfrm>
        <a:off x="17134" y="17134"/>
        <a:ext cx="7471106" cy="316732"/>
      </dsp:txXfrm>
    </dsp:sp>
    <dsp:sp modelId="{15B3137C-1DDC-4A12-9B2D-F99F36A90B8B}">
      <dsp:nvSpPr>
        <dsp:cNvPr id="0" name=""/>
        <dsp:cNvSpPr/>
      </dsp:nvSpPr>
      <dsp:spPr>
        <a:xfrm>
          <a:off x="0" y="403473"/>
          <a:ext cx="7505374" cy="9159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8296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Clean, Safe, Beautiful and Welcoming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Business Development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Marketing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District Management and Advocacy </a:t>
          </a:r>
        </a:p>
      </dsp:txBody>
      <dsp:txXfrm>
        <a:off x="0" y="403473"/>
        <a:ext cx="7505374" cy="915975"/>
      </dsp:txXfrm>
    </dsp:sp>
    <dsp:sp modelId="{C6ACD394-4F21-4195-BC08-67CB8C8175FE}">
      <dsp:nvSpPr>
        <dsp:cNvPr id="0" name=""/>
        <dsp:cNvSpPr/>
      </dsp:nvSpPr>
      <dsp:spPr>
        <a:xfrm>
          <a:off x="0" y="1506742"/>
          <a:ext cx="7505374" cy="35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Facilitate and staff board and committee meetings</a:t>
          </a:r>
        </a:p>
      </dsp:txBody>
      <dsp:txXfrm>
        <a:off x="17134" y="1523876"/>
        <a:ext cx="7471106" cy="316732"/>
      </dsp:txXfrm>
    </dsp:sp>
    <dsp:sp modelId="{B29ED130-E4C8-6045-9FDA-119ADE7C5846}">
      <dsp:nvSpPr>
        <dsp:cNvPr id="0" name=""/>
        <dsp:cNvSpPr/>
      </dsp:nvSpPr>
      <dsp:spPr>
        <a:xfrm>
          <a:off x="0" y="2072100"/>
          <a:ext cx="7505374" cy="35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Communicate with, and serve as a resource for, local businesses</a:t>
          </a:r>
        </a:p>
      </dsp:txBody>
      <dsp:txXfrm>
        <a:off x="17134" y="2089234"/>
        <a:ext cx="7471106" cy="316732"/>
      </dsp:txXfrm>
    </dsp:sp>
    <dsp:sp modelId="{C791CFCF-4211-434B-93BC-9DDD77A5206A}">
      <dsp:nvSpPr>
        <dsp:cNvPr id="0" name=""/>
        <dsp:cNvSpPr/>
      </dsp:nvSpPr>
      <dsp:spPr>
        <a:xfrm>
          <a:off x="0" y="2665315"/>
          <a:ext cx="7505374" cy="35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Serve as a representative of the business community with the city</a:t>
          </a:r>
        </a:p>
      </dsp:txBody>
      <dsp:txXfrm>
        <a:off x="17134" y="2682449"/>
        <a:ext cx="7471106" cy="316732"/>
      </dsp:txXfrm>
    </dsp:sp>
    <dsp:sp modelId="{54E0F18A-F293-49C2-9D68-892A97880DFD}">
      <dsp:nvSpPr>
        <dsp:cNvPr id="0" name=""/>
        <dsp:cNvSpPr/>
      </dsp:nvSpPr>
      <dsp:spPr>
        <a:xfrm>
          <a:off x="0" y="3317703"/>
          <a:ext cx="7505374" cy="35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Advocate for policies and resources that further the interests of the neighborhood</a:t>
          </a:r>
        </a:p>
      </dsp:txBody>
      <dsp:txXfrm>
        <a:off x="17134" y="3334837"/>
        <a:ext cx="7471106" cy="3167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2FBFF492-A175-454E-B965-A6BBDD34F1B3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DB35AB0F-4E70-4E07-B2AD-307E74CA2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47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402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348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980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28119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1639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16378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20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5231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910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506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F3F0F-6714-B84E-A2E7-4C0B6F11D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29249D-953E-A6AE-721E-C64CB2B5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21174C-3B18-0AD5-9BA4-7FA989B1D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09F23-86E8-75E5-62EA-B6FE27431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871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531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2/21/2023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839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2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893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725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877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504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702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0_1A052FBD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18/10/relationships/comments" Target="../comments/modernComment_103_C23F500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microsoft.com/office/2018/10/relationships/comments" Target="../comments/modernComment_115_BFEEF177.xml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2_568150BC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753C6-D2DE-725F-A735-7785952A10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DIMOND BUSINESS IMPROVEMENT DISTRICT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9D8B04-AB32-D006-8F48-F9460C5AEA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400" dirty="0"/>
              <a:t>Management Plan Review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February 2023</a:t>
            </a:r>
          </a:p>
        </p:txBody>
      </p:sp>
    </p:spTree>
    <p:extLst>
      <p:ext uri="{BB962C8B-B14F-4D97-AF65-F5344CB8AC3E}">
        <p14:creationId xmlns:p14="http://schemas.microsoft.com/office/powerpoint/2010/main" val="436547517"/>
      </p:ext>
    </p:extLst>
  </p:cSld>
  <p:clrMapOvr>
    <a:masterClrMapping/>
  </p:clrMapOvr>
  <p:extLst>
    <p:ext uri="{6950BFC3-D8DA-4A85-94F7-54DA5524770B}">
      <p188:commentRel xmlns="" xmlns:p188="http://schemas.microsoft.com/office/powerpoint/2018/8/main" r:id="rId2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1EB1A-A3BF-0A95-AAE0-9B2FC3515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468925"/>
            <a:ext cx="10837333" cy="668214"/>
          </a:xfrm>
        </p:spPr>
        <p:txBody>
          <a:bodyPr>
            <a:normAutofit/>
          </a:bodyPr>
          <a:lstStyle/>
          <a:p>
            <a:r>
              <a:rPr lang="en-US" dirty="0"/>
              <a:t>Maintenance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1F34AF-E024-AB97-3A90-748824D39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298106"/>
            <a:ext cx="5758636" cy="2312604"/>
          </a:xfrm>
        </p:spPr>
        <p:txBody>
          <a:bodyPr/>
          <a:lstStyle/>
          <a:p>
            <a:r>
              <a:rPr lang="en-US" dirty="0"/>
              <a:t>Remove litter, trash and graffiti</a:t>
            </a:r>
          </a:p>
          <a:p>
            <a:r>
              <a:rPr lang="en-US" dirty="0"/>
              <a:t>Sweep, scrub and pressure wash sidewalks and public spaces</a:t>
            </a:r>
          </a:p>
          <a:p>
            <a:r>
              <a:rPr lang="en-US" dirty="0"/>
              <a:t>Install and maintain common area landscaping</a:t>
            </a:r>
          </a:p>
          <a:p>
            <a:r>
              <a:rPr lang="en-US" dirty="0"/>
              <a:t>Provide enhanced cleaning services while focusing on customer service</a:t>
            </a:r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DD70BCE-1EC6-8424-2F18-2B678259FF65}"/>
              </a:ext>
            </a:extLst>
          </p:cNvPr>
          <p:cNvSpPr txBox="1">
            <a:spLocks/>
          </p:cNvSpPr>
          <p:nvPr/>
        </p:nvSpPr>
        <p:spPr>
          <a:xfrm>
            <a:off x="677333" y="3610710"/>
            <a:ext cx="10837333" cy="6682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Beautification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DD3E4009-9081-6CAC-DB4A-903EB50A96AC}"/>
              </a:ext>
            </a:extLst>
          </p:cNvPr>
          <p:cNvSpPr txBox="1">
            <a:spLocks/>
          </p:cNvSpPr>
          <p:nvPr/>
        </p:nvSpPr>
        <p:spPr>
          <a:xfrm>
            <a:off x="677333" y="4439891"/>
            <a:ext cx="5758636" cy="21516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Install and maintain public space amenities such as streetscape furniture, bike racks and information kiosks</a:t>
            </a:r>
          </a:p>
          <a:p>
            <a:r>
              <a:rPr lang="en-US" dirty="0"/>
              <a:t>Consider other best practices such as tree lighting, wayfinding signage and banners</a:t>
            </a:r>
          </a:p>
          <a:p>
            <a:r>
              <a:rPr lang="en-US" dirty="0"/>
              <a:t>Support placemaking activities and public art opportunities</a:t>
            </a:r>
          </a:p>
        </p:txBody>
      </p:sp>
      <p:pic>
        <p:nvPicPr>
          <p:cNvPr id="1026" name="Picture 2" descr="Cleaning Services">
            <a:extLst>
              <a:ext uri="{FF2B5EF4-FFF2-40B4-BE49-F238E27FC236}">
                <a16:creationId xmlns:a16="http://schemas.microsoft.com/office/drawing/2014/main" id="{53206431-0796-B66B-1709-55497A2E24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5" t="18633" r="26428" b="5983"/>
          <a:stretch/>
        </p:blipFill>
        <p:spPr bwMode="auto">
          <a:xfrm>
            <a:off x="9651491" y="794592"/>
            <a:ext cx="2293662" cy="27958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19050" contourW="38100"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2CC67B-0C32-5085-3147-8FBF5CAEAB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37"/>
          <a:stretch/>
        </p:blipFill>
        <p:spPr>
          <a:xfrm>
            <a:off x="7338502" y="804986"/>
            <a:ext cx="1968020" cy="2805724"/>
          </a:xfrm>
          <a:prstGeom prst="rect">
            <a:avLst/>
          </a:prstGeom>
          <a:scene3d>
            <a:camera prst="orthographicFront"/>
            <a:lightRig rig="threePt" dir="t"/>
          </a:scene3d>
          <a:sp3d contourW="38100"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CA0434E-6C87-EF2B-6048-35211D1C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72"/>
          <a:stretch/>
        </p:blipFill>
        <p:spPr>
          <a:xfrm>
            <a:off x="9663550" y="4009817"/>
            <a:ext cx="2293662" cy="2437875"/>
          </a:xfrm>
          <a:prstGeom prst="rect">
            <a:avLst/>
          </a:prstGeom>
          <a:scene3d>
            <a:camera prst="orthographicFront"/>
            <a:lightRig rig="threePt" dir="t"/>
          </a:scene3d>
          <a:sp3d contourW="38100"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558B57-243A-13FC-BC26-FFA034FC7528}"/>
              </a:ext>
            </a:extLst>
          </p:cNvPr>
          <p:cNvSpPr txBox="1"/>
          <p:nvPr/>
        </p:nvSpPr>
        <p:spPr>
          <a:xfrm>
            <a:off x="9920181" y="3600316"/>
            <a:ext cx="21259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/>
              <a:t>Jack London District Ambassadors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B73626-E02A-6144-EB56-46D861035069}"/>
              </a:ext>
            </a:extLst>
          </p:cNvPr>
          <p:cNvSpPr txBox="1"/>
          <p:nvPr/>
        </p:nvSpPr>
        <p:spPr>
          <a:xfrm>
            <a:off x="10386985" y="6447692"/>
            <a:ext cx="16882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/>
              <a:t>Downtown Milwaukee, MN</a:t>
            </a:r>
          </a:p>
        </p:txBody>
      </p:sp>
      <p:pic>
        <p:nvPicPr>
          <p:cNvPr id="14" name="Picture 13" descr="City of Pleasanton Seeking Artists to Paint Utility Boxes for 'Project  Paint Box' | Pleasanton, CA Patch">
            <a:extLst>
              <a:ext uri="{FF2B5EF4-FFF2-40B4-BE49-F238E27FC236}">
                <a16:creationId xmlns:a16="http://schemas.microsoft.com/office/drawing/2014/main" id="{3E773271-C6A9-454C-8936-8A2EC9277465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2" b="3770"/>
          <a:stretch/>
        </p:blipFill>
        <p:spPr bwMode="auto">
          <a:xfrm>
            <a:off x="7338501" y="4009817"/>
            <a:ext cx="1968020" cy="2437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0414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1EB1A-A3BF-0A95-AAE0-9B2FC3515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468925"/>
            <a:ext cx="10837333" cy="668214"/>
          </a:xfrm>
        </p:spPr>
        <p:txBody>
          <a:bodyPr>
            <a:normAutofit/>
          </a:bodyPr>
          <a:lstStyle/>
          <a:p>
            <a:r>
              <a:rPr lang="en-US" dirty="0"/>
              <a:t>Business Development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1F34AF-E024-AB97-3A90-748824D39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298106"/>
            <a:ext cx="6251006" cy="2312604"/>
          </a:xfrm>
        </p:spPr>
        <p:txBody>
          <a:bodyPr>
            <a:normAutofit/>
          </a:bodyPr>
          <a:lstStyle/>
          <a:p>
            <a:r>
              <a:rPr lang="en-US" dirty="0"/>
              <a:t>Assist property owners in recruiting and retaining businesses</a:t>
            </a:r>
          </a:p>
          <a:p>
            <a:r>
              <a:rPr lang="en-US" dirty="0"/>
              <a:t>Assist business and property owners navigate City processes</a:t>
            </a:r>
          </a:p>
          <a:p>
            <a:r>
              <a:rPr lang="en-US" dirty="0"/>
              <a:t>Support marketing real estate investment and redevelopment opportunities</a:t>
            </a:r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904123-4838-D0AA-8093-C6E3DB3C4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6716" y="706385"/>
            <a:ext cx="2454379" cy="260816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3CE6DD6-3DAE-79DC-E738-ADC0F9A5C5E8}"/>
              </a:ext>
            </a:extLst>
          </p:cNvPr>
          <p:cNvSpPr txBox="1">
            <a:spLocks/>
          </p:cNvSpPr>
          <p:nvPr/>
        </p:nvSpPr>
        <p:spPr>
          <a:xfrm>
            <a:off x="677333" y="3950679"/>
            <a:ext cx="10837333" cy="6682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Marketing and Promotions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0535AF2A-1FCD-E0C8-8DB6-23C13585216D}"/>
              </a:ext>
            </a:extLst>
          </p:cNvPr>
          <p:cNvSpPr txBox="1">
            <a:spLocks/>
          </p:cNvSpPr>
          <p:nvPr/>
        </p:nvSpPr>
        <p:spPr>
          <a:xfrm>
            <a:off x="677333" y="4779860"/>
            <a:ext cx="5902378" cy="1732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Develop a complete marketing and branding program consistent with the District’s character</a:t>
            </a:r>
          </a:p>
          <a:p>
            <a:r>
              <a:rPr lang="en-US" dirty="0"/>
              <a:t>Create new collateral, website, social media to engage residents, entice customers and promote businesses located in the District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98DAC08-A3E9-697D-0253-A44210B16A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91"/>
          <a:stretch/>
        </p:blipFill>
        <p:spPr>
          <a:xfrm>
            <a:off x="8307500" y="3416623"/>
            <a:ext cx="1892546" cy="30547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45A49F-63ED-4B51-8110-9460F6E13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5298" y="3427490"/>
            <a:ext cx="1712866" cy="3043924"/>
          </a:xfrm>
          <a:prstGeom prst="rect">
            <a:avLst/>
          </a:prstGeom>
        </p:spPr>
      </p:pic>
      <p:pic>
        <p:nvPicPr>
          <p:cNvPr id="4" name="Picture 1" descr="Photo shared by Jack London Oakland on January 24, 2023 tagging @bicyclecoffee. May be an image of text that says 'JACK LON DON JACK LONDON IMPROVEMENT DISTRICT BUSINESS COFFEE HOUR AND FTIP GRANT WORKSHOP WED, JANUARY 25TH 10AM-11AM BICYCLE COFFEE 364 2ND STREET'.">
            <a:extLst>
              <a:ext uri="{FF2B5EF4-FFF2-40B4-BE49-F238E27FC236}">
                <a16:creationId xmlns:a16="http://schemas.microsoft.com/office/drawing/2014/main" id="{E8DD8ECD-B39A-5F13-CAC5-78BEEF348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15" y="706385"/>
            <a:ext cx="2608162" cy="260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B21E2B1-ED4E-1E17-1EE0-22DF75B87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0452" y="3416622"/>
            <a:ext cx="1410643" cy="306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870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1EB1A-A3BF-0A95-AAE0-9B2FC3515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468925"/>
            <a:ext cx="10837333" cy="668214"/>
          </a:xfrm>
        </p:spPr>
        <p:txBody>
          <a:bodyPr>
            <a:normAutofit/>
          </a:bodyPr>
          <a:lstStyle/>
          <a:p>
            <a:r>
              <a:rPr lang="en-US" dirty="0"/>
              <a:t>Management / Advocacy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CA9D97-444B-E8FA-36D3-F03B23612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8263" y="2050805"/>
            <a:ext cx="3471039" cy="2521194"/>
          </a:xfrm>
          <a:prstGeom prst="rect">
            <a:avLst/>
          </a:prstGeom>
        </p:spPr>
      </p:pic>
      <p:graphicFrame>
        <p:nvGraphicFramePr>
          <p:cNvPr id="13" name="Content Placeholder 4">
            <a:extLst>
              <a:ext uri="{FF2B5EF4-FFF2-40B4-BE49-F238E27FC236}">
                <a16:creationId xmlns:a16="http://schemas.microsoft.com/office/drawing/2014/main" id="{8C189D34-6018-D8C9-3A76-09C6073F9D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8387084"/>
              </p:ext>
            </p:extLst>
          </p:nvPr>
        </p:nvGraphicFramePr>
        <p:xfrm>
          <a:off x="677334" y="1441938"/>
          <a:ext cx="7505374" cy="39037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23926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1EB1A-A3BF-0A95-AAE0-9B2FC3515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468925"/>
            <a:ext cx="10837333" cy="668214"/>
          </a:xfrm>
        </p:spPr>
        <p:txBody>
          <a:bodyPr>
            <a:normAutofit/>
          </a:bodyPr>
          <a:lstStyle/>
          <a:p>
            <a:r>
              <a:rPr lang="en-US" dirty="0"/>
              <a:t>Boundary</a:t>
            </a: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CBACB989-9B7A-26E1-2B53-3215DFA9A306}"/>
              </a:ext>
            </a:extLst>
          </p:cNvPr>
          <p:cNvSpPr/>
          <p:nvPr/>
        </p:nvSpPr>
        <p:spPr>
          <a:xfrm>
            <a:off x="0" y="2555631"/>
            <a:ext cx="762000" cy="4302369"/>
          </a:xfrm>
          <a:prstGeom prst="rtTriangle">
            <a:avLst/>
          </a:prstGeom>
          <a:solidFill>
            <a:srgbClr val="4986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E9F48F28-6DBE-0319-F837-E055A07642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1" t="4784" r="2777" b="4642"/>
          <a:stretch/>
        </p:blipFill>
        <p:spPr>
          <a:xfrm>
            <a:off x="1644242" y="1137139"/>
            <a:ext cx="8215296" cy="544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99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1EB1A-A3BF-0A95-AAE0-9B2FC3515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468925"/>
            <a:ext cx="10837333" cy="668214"/>
          </a:xfrm>
        </p:spPr>
        <p:txBody>
          <a:bodyPr>
            <a:normAutofit/>
          </a:bodyPr>
          <a:lstStyle/>
          <a:p>
            <a:r>
              <a:rPr lang="en-US" dirty="0"/>
              <a:t>Budget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0BCD6B1-12B8-A195-94A9-115FFF1E8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9715" y="1478546"/>
            <a:ext cx="706581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Total DBID budget for its first year of operations is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$280,000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as follows: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CBACB989-9B7A-26E1-2B53-3215DFA9A306}"/>
              </a:ext>
            </a:extLst>
          </p:cNvPr>
          <p:cNvSpPr/>
          <p:nvPr/>
        </p:nvSpPr>
        <p:spPr>
          <a:xfrm>
            <a:off x="0" y="2555631"/>
            <a:ext cx="762000" cy="4302369"/>
          </a:xfrm>
          <a:prstGeom prst="rtTriangle">
            <a:avLst/>
          </a:prstGeom>
          <a:solidFill>
            <a:srgbClr val="4986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3AA1DAB-EED6-605A-E30A-8A4C0FD7BE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927097"/>
              </p:ext>
            </p:extLst>
          </p:nvPr>
        </p:nvGraphicFramePr>
        <p:xfrm>
          <a:off x="1538330" y="2053227"/>
          <a:ext cx="8789701" cy="42278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9334">
                  <a:extLst>
                    <a:ext uri="{9D8B030D-6E8A-4147-A177-3AD203B41FA5}">
                      <a16:colId xmlns:a16="http://schemas.microsoft.com/office/drawing/2014/main" val="1106259407"/>
                    </a:ext>
                  </a:extLst>
                </a:gridCol>
                <a:gridCol w="1492591">
                  <a:extLst>
                    <a:ext uri="{9D8B030D-6E8A-4147-A177-3AD203B41FA5}">
                      <a16:colId xmlns:a16="http://schemas.microsoft.com/office/drawing/2014/main" val="3083640999"/>
                    </a:ext>
                  </a:extLst>
                </a:gridCol>
                <a:gridCol w="1377776">
                  <a:extLst>
                    <a:ext uri="{9D8B030D-6E8A-4147-A177-3AD203B41FA5}">
                      <a16:colId xmlns:a16="http://schemas.microsoft.com/office/drawing/2014/main" val="3636045154"/>
                    </a:ext>
                  </a:extLst>
                </a:gridCol>
              </a:tblGrid>
              <a:tr h="648983">
                <a:tc>
                  <a:txBody>
                    <a:bodyPr/>
                    <a:lstStyle/>
                    <a:p>
                      <a:pPr marL="0" marR="0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EXPENDITURES</a:t>
                      </a:r>
                      <a:endParaRPr lang="en-US" sz="2200" dirty="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5415" marR="125415" marT="0" marB="0" anchor="b"/>
                </a:tc>
                <a:tc>
                  <a:txBody>
                    <a:bodyPr/>
                    <a:lstStyle/>
                    <a:p>
                      <a:pPr marL="0" marR="0" algn="ct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TOTAL BUDGET</a:t>
                      </a:r>
                      <a:endParaRPr lang="en-US" sz="220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5415" marR="125415" marT="0" marB="0" anchor="b"/>
                </a:tc>
                <a:tc>
                  <a:txBody>
                    <a:bodyPr/>
                    <a:lstStyle/>
                    <a:p>
                      <a:pPr marL="0" marR="0" algn="ct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% of Budget</a:t>
                      </a:r>
                      <a:endParaRPr lang="en-US" sz="220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5415" marR="125415" marT="0" marB="0" anchor="b"/>
                </a:tc>
                <a:extLst>
                  <a:ext uri="{0D108BD9-81ED-4DB2-BD59-A6C34878D82A}">
                    <a16:rowId xmlns:a16="http://schemas.microsoft.com/office/drawing/2014/main" val="1717589241"/>
                  </a:ext>
                </a:extLst>
              </a:tr>
              <a:tr h="648983">
                <a:tc>
                  <a:txBody>
                    <a:bodyPr/>
                    <a:lstStyle/>
                    <a:p>
                      <a:pPr marL="0" marR="0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Clean, Safe, Beautiful and </a:t>
                      </a:r>
                      <a:endParaRPr lang="en-US" sz="2200" dirty="0">
                        <a:effectLst/>
                      </a:endParaRPr>
                    </a:p>
                    <a:p>
                      <a:pPr marL="0" marR="0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Welcoming Services</a:t>
                      </a:r>
                      <a:endParaRPr lang="en-US" sz="2200" dirty="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5415" marR="125415" marT="0" marB="0" anchor="b"/>
                </a:tc>
                <a:tc>
                  <a:txBody>
                    <a:bodyPr/>
                    <a:lstStyle/>
                    <a:p>
                      <a:pPr marL="0" marR="0" algn="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$160,000</a:t>
                      </a:r>
                      <a:endParaRPr lang="en-US" sz="220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5415" marR="125415" marT="0" marB="0" anchor="b"/>
                </a:tc>
                <a:tc>
                  <a:txBody>
                    <a:bodyPr/>
                    <a:lstStyle/>
                    <a:p>
                      <a:pPr marL="0" marR="0" algn="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57.14%</a:t>
                      </a:r>
                      <a:endParaRPr lang="en-US" sz="220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5415" marR="125415" marT="0" marB="0" anchor="b"/>
                </a:tc>
                <a:extLst>
                  <a:ext uri="{0D108BD9-81ED-4DB2-BD59-A6C34878D82A}">
                    <a16:rowId xmlns:a16="http://schemas.microsoft.com/office/drawing/2014/main" val="1060319712"/>
                  </a:ext>
                </a:extLst>
              </a:tr>
              <a:tr h="363844">
                <a:tc>
                  <a:txBody>
                    <a:bodyPr/>
                    <a:lstStyle/>
                    <a:p>
                      <a:pPr marL="0" marR="0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Dimond Business Development &amp; Vitality</a:t>
                      </a:r>
                      <a:endParaRPr lang="en-US" sz="220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5415" marR="125415" marT="0" marB="0" anchor="b"/>
                </a:tc>
                <a:tc>
                  <a:txBody>
                    <a:bodyPr/>
                    <a:lstStyle/>
                    <a:p>
                      <a:pPr marL="0" marR="0" algn="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$40,000</a:t>
                      </a:r>
                      <a:endParaRPr lang="en-US" sz="220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5415" marR="125415" marT="0" marB="0" anchor="b"/>
                </a:tc>
                <a:tc>
                  <a:txBody>
                    <a:bodyPr/>
                    <a:lstStyle/>
                    <a:p>
                      <a:pPr marL="0" marR="0" algn="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14.29%</a:t>
                      </a:r>
                      <a:endParaRPr lang="en-US" sz="220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5415" marR="125415" marT="0" marB="0" anchor="b"/>
                </a:tc>
                <a:extLst>
                  <a:ext uri="{0D108BD9-81ED-4DB2-BD59-A6C34878D82A}">
                    <a16:rowId xmlns:a16="http://schemas.microsoft.com/office/drawing/2014/main" val="1543272205"/>
                  </a:ext>
                </a:extLst>
              </a:tr>
              <a:tr h="363844">
                <a:tc>
                  <a:txBody>
                    <a:bodyPr/>
                    <a:lstStyle/>
                    <a:p>
                      <a:pPr marL="0" marR="0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District Management &amp; Advocacy</a:t>
                      </a:r>
                      <a:endParaRPr lang="en-US" sz="220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5415" marR="125415" marT="0" marB="0" anchor="b"/>
                </a:tc>
                <a:tc>
                  <a:txBody>
                    <a:bodyPr/>
                    <a:lstStyle/>
                    <a:p>
                      <a:pPr marL="0" marR="0" algn="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$70,000</a:t>
                      </a:r>
                      <a:endParaRPr lang="en-US" sz="220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5415" marR="125415" marT="0" marB="0" anchor="b"/>
                </a:tc>
                <a:tc>
                  <a:txBody>
                    <a:bodyPr/>
                    <a:lstStyle/>
                    <a:p>
                      <a:pPr marL="0" marR="0" algn="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25.00%</a:t>
                      </a:r>
                      <a:endParaRPr lang="en-US" sz="220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5415" marR="125415" marT="0" marB="0" anchor="b"/>
                </a:tc>
                <a:extLst>
                  <a:ext uri="{0D108BD9-81ED-4DB2-BD59-A6C34878D82A}">
                    <a16:rowId xmlns:a16="http://schemas.microsoft.com/office/drawing/2014/main" val="1351459392"/>
                  </a:ext>
                </a:extLst>
              </a:tr>
              <a:tr h="363844">
                <a:tc>
                  <a:txBody>
                    <a:bodyPr/>
                    <a:lstStyle/>
                    <a:p>
                      <a:pPr marL="0" marR="0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District Fees &amp; Reserves</a:t>
                      </a:r>
                      <a:endParaRPr lang="en-US" sz="220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5415" marR="125415" marT="0" marB="0" anchor="b"/>
                </a:tc>
                <a:tc>
                  <a:txBody>
                    <a:bodyPr/>
                    <a:lstStyle/>
                    <a:p>
                      <a:pPr marL="0" marR="0" algn="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$10,000</a:t>
                      </a:r>
                      <a:endParaRPr lang="en-US" sz="220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5415" marR="125415" marT="0" marB="0" anchor="b"/>
                </a:tc>
                <a:tc>
                  <a:txBody>
                    <a:bodyPr/>
                    <a:lstStyle/>
                    <a:p>
                      <a:pPr marL="0" marR="0" algn="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3.57%</a:t>
                      </a:r>
                      <a:endParaRPr lang="en-US" sz="220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5415" marR="125415" marT="0" marB="0" anchor="b"/>
                </a:tc>
                <a:extLst>
                  <a:ext uri="{0D108BD9-81ED-4DB2-BD59-A6C34878D82A}">
                    <a16:rowId xmlns:a16="http://schemas.microsoft.com/office/drawing/2014/main" val="2717237321"/>
                  </a:ext>
                </a:extLst>
              </a:tr>
              <a:tr h="363844">
                <a:tc>
                  <a:txBody>
                    <a:bodyPr/>
                    <a:lstStyle/>
                    <a:p>
                      <a:pPr marL="0" marR="0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dirty="0">
                          <a:effectLst/>
                        </a:rPr>
                        <a:t>  Total Expenditures</a:t>
                      </a:r>
                      <a:endParaRPr lang="en-US" sz="2200" i="0" dirty="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5415" marR="125415" marT="0" marB="0" anchor="b"/>
                </a:tc>
                <a:tc>
                  <a:txBody>
                    <a:bodyPr/>
                    <a:lstStyle/>
                    <a:p>
                      <a:pPr marL="0" marR="0" algn="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dirty="0">
                          <a:effectLst/>
                        </a:rPr>
                        <a:t>$280,000</a:t>
                      </a:r>
                      <a:endParaRPr lang="en-US" sz="2200" i="0" dirty="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5415" marR="125415" marT="0" marB="0" anchor="b"/>
                </a:tc>
                <a:tc>
                  <a:txBody>
                    <a:bodyPr/>
                    <a:lstStyle/>
                    <a:p>
                      <a:pPr marL="0" marR="0" algn="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dirty="0">
                          <a:effectLst/>
                        </a:rPr>
                        <a:t>100.00%</a:t>
                      </a:r>
                      <a:endParaRPr lang="en-US" sz="2200" i="0" dirty="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5415" marR="125415" marT="0" marB="0" anchor="b"/>
                </a:tc>
                <a:extLst>
                  <a:ext uri="{0D108BD9-81ED-4DB2-BD59-A6C34878D82A}">
                    <a16:rowId xmlns:a16="http://schemas.microsoft.com/office/drawing/2014/main" val="1149449342"/>
                  </a:ext>
                </a:extLst>
              </a:tr>
              <a:tr h="363844">
                <a:tc>
                  <a:txBody>
                    <a:bodyPr/>
                    <a:lstStyle/>
                    <a:p>
                      <a:pPr marL="0" marR="0" algn="just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REVENUES</a:t>
                      </a:r>
                      <a:endParaRPr lang="en-US" sz="2200" b="1" dirty="0">
                        <a:solidFill>
                          <a:schemeClr val="bg1"/>
                        </a:solidFill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5415" marR="125415" marT="0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2200" b="1" dirty="0">
                        <a:solidFill>
                          <a:schemeClr val="bg1"/>
                        </a:solidFill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5415" marR="125415" marT="0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2200" b="1" dirty="0">
                        <a:solidFill>
                          <a:schemeClr val="bg1"/>
                        </a:solidFill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5415" marR="125415" marT="0" marB="0" anchor="b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113208"/>
                  </a:ext>
                </a:extLst>
              </a:tr>
              <a:tr h="363844">
                <a:tc>
                  <a:txBody>
                    <a:bodyPr/>
                    <a:lstStyle/>
                    <a:p>
                      <a:pPr marL="0" marR="0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Assessment Revenues</a:t>
                      </a:r>
                      <a:endParaRPr lang="en-US" sz="220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5415" marR="125415" marT="0" marB="0" anchor="b"/>
                </a:tc>
                <a:tc>
                  <a:txBody>
                    <a:bodyPr/>
                    <a:lstStyle/>
                    <a:p>
                      <a:pPr marL="0" marR="0" algn="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$274,400</a:t>
                      </a:r>
                      <a:endParaRPr lang="en-US" sz="220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5415" marR="125415" marT="0" marB="0" anchor="b"/>
                </a:tc>
                <a:tc>
                  <a:txBody>
                    <a:bodyPr/>
                    <a:lstStyle/>
                    <a:p>
                      <a:pPr marL="0" marR="0" algn="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98.00%</a:t>
                      </a:r>
                      <a:endParaRPr lang="en-US" sz="220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5415" marR="125415" marT="0" marB="0" anchor="b"/>
                </a:tc>
                <a:extLst>
                  <a:ext uri="{0D108BD9-81ED-4DB2-BD59-A6C34878D82A}">
                    <a16:rowId xmlns:a16="http://schemas.microsoft.com/office/drawing/2014/main" val="3288959942"/>
                  </a:ext>
                </a:extLst>
              </a:tr>
              <a:tr h="363844">
                <a:tc>
                  <a:txBody>
                    <a:bodyPr/>
                    <a:lstStyle/>
                    <a:p>
                      <a:pPr marL="0" marR="0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Other Revenues</a:t>
                      </a:r>
                      <a:endParaRPr lang="en-US" sz="220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5415" marR="125415" marT="0" marB="0" anchor="b"/>
                </a:tc>
                <a:tc>
                  <a:txBody>
                    <a:bodyPr/>
                    <a:lstStyle/>
                    <a:p>
                      <a:pPr marL="0" marR="0" algn="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$5,600</a:t>
                      </a:r>
                      <a:endParaRPr lang="en-US" sz="220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5415" marR="125415" marT="0" marB="0" anchor="b"/>
                </a:tc>
                <a:tc>
                  <a:txBody>
                    <a:bodyPr/>
                    <a:lstStyle/>
                    <a:p>
                      <a:pPr marL="0" marR="0" algn="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2.00%</a:t>
                      </a:r>
                      <a:endParaRPr lang="en-US" sz="220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5415" marR="125415" marT="0" marB="0" anchor="b"/>
                </a:tc>
                <a:extLst>
                  <a:ext uri="{0D108BD9-81ED-4DB2-BD59-A6C34878D82A}">
                    <a16:rowId xmlns:a16="http://schemas.microsoft.com/office/drawing/2014/main" val="3857728058"/>
                  </a:ext>
                </a:extLst>
              </a:tr>
              <a:tr h="382993">
                <a:tc>
                  <a:txBody>
                    <a:bodyPr/>
                    <a:lstStyle/>
                    <a:p>
                      <a:pPr marL="0" marR="0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  Total Revenues</a:t>
                      </a:r>
                      <a:endParaRPr lang="en-US" sz="220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5415" marR="125415" marT="0" marB="0" anchor="b"/>
                </a:tc>
                <a:tc>
                  <a:txBody>
                    <a:bodyPr/>
                    <a:lstStyle/>
                    <a:p>
                      <a:pPr marL="0" marR="0" algn="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$280,000</a:t>
                      </a:r>
                      <a:endParaRPr lang="en-US" sz="220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5415" marR="125415" marT="0" marB="0" anchor="b"/>
                </a:tc>
                <a:tc>
                  <a:txBody>
                    <a:bodyPr/>
                    <a:lstStyle/>
                    <a:p>
                      <a:pPr marL="0" marR="0" algn="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100.00%</a:t>
                      </a:r>
                      <a:endParaRPr lang="en-US" sz="2200" dirty="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5415" marR="125415" marT="0" marB="0" anchor="b"/>
                </a:tc>
                <a:extLst>
                  <a:ext uri="{0D108BD9-81ED-4DB2-BD59-A6C34878D82A}">
                    <a16:rowId xmlns:a16="http://schemas.microsoft.com/office/drawing/2014/main" val="27664947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0081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1EB1A-A3BF-0A95-AAE0-9B2FC3515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468925"/>
            <a:ext cx="10837333" cy="668214"/>
          </a:xfrm>
        </p:spPr>
        <p:txBody>
          <a:bodyPr>
            <a:normAutofit/>
          </a:bodyPr>
          <a:lstStyle/>
          <a:p>
            <a:r>
              <a:rPr lang="en-US" dirty="0"/>
              <a:t>Assessments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0BCD6B1-12B8-A195-94A9-115FFF1E8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931" y="1333553"/>
            <a:ext cx="706581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 assessments are based upon an allocation of program costs and a calculation of lot + building square footage plus linear street frontage.  Estimated annual maximum assessment rates for the first year of the DBID are as follows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E372AF4B-3FF5-4A08-C4A7-A201AD2D6F59}"/>
              </a:ext>
            </a:extLst>
          </p:cNvPr>
          <p:cNvSpPr/>
          <p:nvPr/>
        </p:nvSpPr>
        <p:spPr>
          <a:xfrm flipH="1">
            <a:off x="10398369" y="1137138"/>
            <a:ext cx="1793631" cy="5720862"/>
          </a:xfrm>
          <a:prstGeom prst="rtTriangle">
            <a:avLst/>
          </a:prstGeom>
          <a:solidFill>
            <a:schemeClr val="accent1">
              <a:alpha val="27000"/>
            </a:schemeClr>
          </a:solidFill>
          <a:ln>
            <a:solidFill>
              <a:schemeClr val="accent1">
                <a:shade val="50000"/>
                <a:alpha val="26943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8F7E1E0-5D75-CFA4-B065-0A99295474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8498741"/>
              </p:ext>
            </p:extLst>
          </p:nvPr>
        </p:nvGraphicFramePr>
        <p:xfrm>
          <a:off x="1479715" y="2333625"/>
          <a:ext cx="8599927" cy="22735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80661">
                  <a:extLst>
                    <a:ext uri="{9D8B030D-6E8A-4147-A177-3AD203B41FA5}">
                      <a16:colId xmlns:a16="http://schemas.microsoft.com/office/drawing/2014/main" val="1318279792"/>
                    </a:ext>
                  </a:extLst>
                </a:gridCol>
                <a:gridCol w="2715073">
                  <a:extLst>
                    <a:ext uri="{9D8B030D-6E8A-4147-A177-3AD203B41FA5}">
                      <a16:colId xmlns:a16="http://schemas.microsoft.com/office/drawing/2014/main" val="1199772752"/>
                    </a:ext>
                  </a:extLst>
                </a:gridCol>
                <a:gridCol w="2504193">
                  <a:extLst>
                    <a:ext uri="{9D8B030D-6E8A-4147-A177-3AD203B41FA5}">
                      <a16:colId xmlns:a16="http://schemas.microsoft.com/office/drawing/2014/main" val="2969734816"/>
                    </a:ext>
                  </a:extLst>
                </a:gridCol>
              </a:tblGrid>
              <a:tr h="375629">
                <a:tc>
                  <a:txBody>
                    <a:bodyPr/>
                    <a:lstStyle/>
                    <a:p>
                      <a:pPr marL="0" marR="0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Land Use</a:t>
                      </a:r>
                      <a:endParaRPr lang="en-US" sz="250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344" marR="142344" marT="0" marB="0" anchor="b"/>
                </a:tc>
                <a:tc>
                  <a:txBody>
                    <a:bodyPr/>
                    <a:lstStyle/>
                    <a:p>
                      <a:pPr marL="0" marR="0" algn="ct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Per Lot+Bldg SgFt</a:t>
                      </a:r>
                      <a:endParaRPr lang="en-US" sz="250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344" marR="142344" marT="0" marB="0" anchor="b"/>
                </a:tc>
                <a:tc>
                  <a:txBody>
                    <a:bodyPr/>
                    <a:lstStyle/>
                    <a:p>
                      <a:pPr marL="0" marR="0" algn="ct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</a:rPr>
                        <a:t>Per Linear Foot</a:t>
                      </a:r>
                      <a:endParaRPr lang="en-US" sz="2500" dirty="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344" marR="142344" marT="0" marB="0" anchor="b"/>
                </a:tc>
                <a:extLst>
                  <a:ext uri="{0D108BD9-81ED-4DB2-BD59-A6C34878D82A}">
                    <a16:rowId xmlns:a16="http://schemas.microsoft.com/office/drawing/2014/main" val="2778973283"/>
                  </a:ext>
                </a:extLst>
              </a:tr>
              <a:tr h="375629">
                <a:tc>
                  <a:txBody>
                    <a:bodyPr/>
                    <a:lstStyle/>
                    <a:p>
                      <a:pPr marL="0" marR="0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Commercial</a:t>
                      </a:r>
                      <a:endParaRPr lang="en-US" sz="250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344" marR="142344" marT="0" marB="0" anchor="b"/>
                </a:tc>
                <a:tc>
                  <a:txBody>
                    <a:bodyPr/>
                    <a:lstStyle/>
                    <a:p>
                      <a:pPr marL="0" marR="0" algn="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$0.07808</a:t>
                      </a:r>
                      <a:endParaRPr lang="en-US" sz="250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344" marR="142344" marT="0" marB="0" anchor="b"/>
                </a:tc>
                <a:tc>
                  <a:txBody>
                    <a:bodyPr/>
                    <a:lstStyle/>
                    <a:p>
                      <a:pPr marL="0" marR="0" algn="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$11.23718</a:t>
                      </a:r>
                      <a:endParaRPr lang="en-US" sz="250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344" marR="142344" marT="0" marB="0" anchor="b"/>
                </a:tc>
                <a:extLst>
                  <a:ext uri="{0D108BD9-81ED-4DB2-BD59-A6C34878D82A}">
                    <a16:rowId xmlns:a16="http://schemas.microsoft.com/office/drawing/2014/main" val="2266728066"/>
                  </a:ext>
                </a:extLst>
              </a:tr>
              <a:tr h="375629">
                <a:tc>
                  <a:txBody>
                    <a:bodyPr/>
                    <a:lstStyle/>
                    <a:p>
                      <a:pPr marL="0" marR="0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Residential 4+ units</a:t>
                      </a:r>
                      <a:endParaRPr lang="en-US" sz="250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344" marR="142344" marT="0" marB="0" anchor="b"/>
                </a:tc>
                <a:tc>
                  <a:txBody>
                    <a:bodyPr/>
                    <a:lstStyle/>
                    <a:p>
                      <a:pPr marL="0" marR="0" algn="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$0.07808</a:t>
                      </a:r>
                      <a:endParaRPr lang="en-US" sz="250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344" marR="142344" marT="0" marB="0" anchor="b"/>
                </a:tc>
                <a:tc>
                  <a:txBody>
                    <a:bodyPr/>
                    <a:lstStyle/>
                    <a:p>
                      <a:pPr marL="0" marR="0" algn="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$11.23718</a:t>
                      </a:r>
                      <a:endParaRPr lang="en-US" sz="250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344" marR="142344" marT="0" marB="0" anchor="b"/>
                </a:tc>
                <a:extLst>
                  <a:ext uri="{0D108BD9-81ED-4DB2-BD59-A6C34878D82A}">
                    <a16:rowId xmlns:a16="http://schemas.microsoft.com/office/drawing/2014/main" val="1091647771"/>
                  </a:ext>
                </a:extLst>
              </a:tr>
              <a:tr h="375629">
                <a:tc>
                  <a:txBody>
                    <a:bodyPr/>
                    <a:lstStyle/>
                    <a:p>
                      <a:pPr marL="0" marR="0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Government</a:t>
                      </a:r>
                      <a:endParaRPr lang="en-US" sz="250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344" marR="142344" marT="0" marB="0" anchor="b"/>
                </a:tc>
                <a:tc>
                  <a:txBody>
                    <a:bodyPr/>
                    <a:lstStyle/>
                    <a:p>
                      <a:pPr marL="0" marR="0" algn="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$0.06460</a:t>
                      </a:r>
                      <a:endParaRPr lang="en-US" sz="250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344" marR="142344" marT="0" marB="0" anchor="b"/>
                </a:tc>
                <a:tc>
                  <a:txBody>
                    <a:bodyPr/>
                    <a:lstStyle/>
                    <a:p>
                      <a:pPr marL="0" marR="0" algn="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$9.29152</a:t>
                      </a:r>
                      <a:endParaRPr lang="en-US" sz="250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344" marR="142344" marT="0" marB="0" anchor="b"/>
                </a:tc>
                <a:extLst>
                  <a:ext uri="{0D108BD9-81ED-4DB2-BD59-A6C34878D82A}">
                    <a16:rowId xmlns:a16="http://schemas.microsoft.com/office/drawing/2014/main" val="2973091769"/>
                  </a:ext>
                </a:extLst>
              </a:tr>
              <a:tr h="375629">
                <a:tc>
                  <a:txBody>
                    <a:bodyPr/>
                    <a:lstStyle/>
                    <a:p>
                      <a:pPr marL="0" marR="0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Non-Profit</a:t>
                      </a:r>
                      <a:endParaRPr lang="en-US" sz="250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344" marR="142344" marT="0" marB="0" anchor="b"/>
                </a:tc>
                <a:tc>
                  <a:txBody>
                    <a:bodyPr/>
                    <a:lstStyle/>
                    <a:p>
                      <a:pPr marL="0" marR="0" algn="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$0.06460</a:t>
                      </a:r>
                      <a:endParaRPr lang="en-US" sz="250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344" marR="142344" marT="0" marB="0" anchor="b"/>
                </a:tc>
                <a:tc>
                  <a:txBody>
                    <a:bodyPr/>
                    <a:lstStyle/>
                    <a:p>
                      <a:pPr marL="0" marR="0" algn="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$9.29152</a:t>
                      </a:r>
                      <a:endParaRPr lang="en-US" sz="250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344" marR="142344" marT="0" marB="0" anchor="b"/>
                </a:tc>
                <a:extLst>
                  <a:ext uri="{0D108BD9-81ED-4DB2-BD59-A6C34878D82A}">
                    <a16:rowId xmlns:a16="http://schemas.microsoft.com/office/drawing/2014/main" val="1414669362"/>
                  </a:ext>
                </a:extLst>
              </a:tr>
              <a:tr h="395399">
                <a:tc>
                  <a:txBody>
                    <a:bodyPr/>
                    <a:lstStyle/>
                    <a:p>
                      <a:pPr marL="0" marR="0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</a:rPr>
                        <a:t>Residential 1-3 units</a:t>
                      </a:r>
                      <a:endParaRPr lang="en-US" sz="2500" dirty="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344" marR="142344" marT="0" marB="0" anchor="b"/>
                </a:tc>
                <a:tc>
                  <a:txBody>
                    <a:bodyPr/>
                    <a:lstStyle/>
                    <a:p>
                      <a:pPr marL="0" marR="0" algn="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$0.06460</a:t>
                      </a:r>
                      <a:endParaRPr lang="en-US" sz="250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344" marR="142344" marT="0" marB="0" anchor="b"/>
                </a:tc>
                <a:tc>
                  <a:txBody>
                    <a:bodyPr/>
                    <a:lstStyle/>
                    <a:p>
                      <a:pPr marL="0" marR="0" algn="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</a:rPr>
                        <a:t>$9.29152</a:t>
                      </a:r>
                      <a:endParaRPr lang="en-US" sz="2500" dirty="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344" marR="142344" marT="0" marB="0" anchor="b"/>
                </a:tc>
                <a:extLst>
                  <a:ext uri="{0D108BD9-81ED-4DB2-BD59-A6C34878D82A}">
                    <a16:rowId xmlns:a16="http://schemas.microsoft.com/office/drawing/2014/main" val="16561906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2866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1EB1A-A3BF-0A95-AAE0-9B2FC3515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468925"/>
            <a:ext cx="10837333" cy="668214"/>
          </a:xfrm>
        </p:spPr>
        <p:txBody>
          <a:bodyPr>
            <a:normAutofit/>
          </a:bodyPr>
          <a:lstStyle/>
          <a:p>
            <a:r>
              <a:rPr lang="en-US" dirty="0"/>
              <a:t>Assessment - Example</a:t>
            </a:r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E372AF4B-3FF5-4A08-C4A7-A201AD2D6F59}"/>
              </a:ext>
            </a:extLst>
          </p:cNvPr>
          <p:cNvSpPr/>
          <p:nvPr/>
        </p:nvSpPr>
        <p:spPr>
          <a:xfrm flipH="1">
            <a:off x="10398369" y="1137138"/>
            <a:ext cx="1793631" cy="5720862"/>
          </a:xfrm>
          <a:prstGeom prst="rtTriangle">
            <a:avLst/>
          </a:prstGeom>
          <a:solidFill>
            <a:schemeClr val="accent1">
              <a:alpha val="27000"/>
            </a:schemeClr>
          </a:solidFill>
          <a:ln>
            <a:solidFill>
              <a:schemeClr val="accent1">
                <a:shade val="50000"/>
                <a:alpha val="26943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8F7E1E0-5D75-CFA4-B065-0A99295474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2504281"/>
              </p:ext>
            </p:extLst>
          </p:nvPr>
        </p:nvGraphicFramePr>
        <p:xfrm>
          <a:off x="1511799" y="1931538"/>
          <a:ext cx="8599927" cy="2976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3342">
                  <a:extLst>
                    <a:ext uri="{9D8B030D-6E8A-4147-A177-3AD203B41FA5}">
                      <a16:colId xmlns:a16="http://schemas.microsoft.com/office/drawing/2014/main" val="1318279792"/>
                    </a:ext>
                  </a:extLst>
                </a:gridCol>
                <a:gridCol w="1511343">
                  <a:extLst>
                    <a:ext uri="{9D8B030D-6E8A-4147-A177-3AD203B41FA5}">
                      <a16:colId xmlns:a16="http://schemas.microsoft.com/office/drawing/2014/main" val="1199772752"/>
                    </a:ext>
                  </a:extLst>
                </a:gridCol>
                <a:gridCol w="1545242">
                  <a:extLst>
                    <a:ext uri="{9D8B030D-6E8A-4147-A177-3AD203B41FA5}">
                      <a16:colId xmlns:a16="http://schemas.microsoft.com/office/drawing/2014/main" val="2969734816"/>
                    </a:ext>
                  </a:extLst>
                </a:gridCol>
              </a:tblGrid>
              <a:tr h="375629">
                <a:tc gridSpan="3">
                  <a:txBody>
                    <a:bodyPr/>
                    <a:lstStyle/>
                    <a:p>
                      <a:pPr marL="0" marR="0" algn="ct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Helvetica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initial annual parcel assessment for a COMMERCIAL parcel with </a:t>
                      </a:r>
                    </a:p>
                    <a:p>
                      <a:pPr marL="0" marR="0" algn="ct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Helvetica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5,000 lot square feet + 5,000 building square feet</a:t>
                      </a:r>
                    </a:p>
                    <a:p>
                      <a:pPr marL="0" marR="0" algn="ct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Helvetica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 linear feet</a:t>
                      </a:r>
                    </a:p>
                  </a:txBody>
                  <a:tcPr marL="142344" marR="142344" marT="0" marB="0" anchor="b"/>
                </a:tc>
                <a:tc hMerge="1">
                  <a:txBody>
                    <a:bodyPr/>
                    <a:lstStyle/>
                    <a:p>
                      <a:pPr marL="0" marR="0" algn="ct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500" dirty="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344" marR="142344" marT="0" marB="0" anchor="b"/>
                </a:tc>
                <a:tc hMerge="1">
                  <a:txBody>
                    <a:bodyPr/>
                    <a:lstStyle/>
                    <a:p>
                      <a:pPr marL="0" marR="0" algn="ct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500" dirty="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344" marR="142344" marT="0" marB="0" anchor="b"/>
                </a:tc>
                <a:extLst>
                  <a:ext uri="{0D108BD9-81ED-4DB2-BD59-A6C34878D82A}">
                    <a16:rowId xmlns:a16="http://schemas.microsoft.com/office/drawing/2014/main" val="2778973283"/>
                  </a:ext>
                </a:extLst>
              </a:tr>
              <a:tr h="375629">
                <a:tc>
                  <a:txBody>
                    <a:bodyPr/>
                    <a:lstStyle/>
                    <a:p>
                      <a:pPr marL="0" marR="0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Lot + </a:t>
                      </a:r>
                      <a:r>
                        <a:rPr lang="en-US" sz="1600" dirty="0" err="1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Bldg</a:t>
                      </a: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SF x the assessment rate (10,000 x $0.07808)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142344" marR="142344" marT="0" marB="0" anchor="b"/>
                </a:tc>
                <a:tc>
                  <a:txBody>
                    <a:bodyPr/>
                    <a:lstStyle/>
                    <a:p>
                      <a:pPr marL="0" marR="0" algn="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$780.80</a:t>
                      </a:r>
                    </a:p>
                  </a:txBody>
                  <a:tcPr marL="142344" marR="142344" marT="0" marB="0" anchor="b"/>
                </a:tc>
                <a:tc>
                  <a:txBody>
                    <a:bodyPr/>
                    <a:lstStyle/>
                    <a:p>
                      <a:pPr marL="0" marR="0" algn="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142344" marR="142344" marT="0" marB="0" anchor="b"/>
                </a:tc>
                <a:extLst>
                  <a:ext uri="{0D108BD9-81ED-4DB2-BD59-A6C34878D82A}">
                    <a16:rowId xmlns:a16="http://schemas.microsoft.com/office/drawing/2014/main" val="2266728066"/>
                  </a:ext>
                </a:extLst>
              </a:tr>
              <a:tr h="375629">
                <a:tc>
                  <a:txBody>
                    <a:bodyPr/>
                    <a:lstStyle/>
                    <a:p>
                      <a:pPr marL="0" marR="0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Linear frontage x the assessment rate (50 x $11.23718)</a:t>
                      </a:r>
                    </a:p>
                  </a:txBody>
                  <a:tcPr marL="142344" marR="142344" marT="0" marB="0" anchor="b"/>
                </a:tc>
                <a:tc>
                  <a:txBody>
                    <a:bodyPr/>
                    <a:lstStyle/>
                    <a:p>
                      <a:pPr marL="0" marR="0" algn="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$561.86</a:t>
                      </a:r>
                    </a:p>
                  </a:txBody>
                  <a:tcPr marL="142344" marR="142344" marT="0" marB="0" anchor="b"/>
                </a:tc>
                <a:tc>
                  <a:txBody>
                    <a:bodyPr/>
                    <a:lstStyle/>
                    <a:p>
                      <a:pPr marL="0" marR="0" algn="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142344" marR="142344" marT="0" marB="0" anchor="b"/>
                </a:tc>
                <a:extLst>
                  <a:ext uri="{0D108BD9-81ED-4DB2-BD59-A6C34878D82A}">
                    <a16:rowId xmlns:a16="http://schemas.microsoft.com/office/drawing/2014/main" val="1091647771"/>
                  </a:ext>
                </a:extLst>
              </a:tr>
              <a:tr h="623675">
                <a:tc>
                  <a:txBody>
                    <a:bodyPr/>
                    <a:lstStyle/>
                    <a:p>
                      <a:pPr marL="0" marR="0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Initial Annual Parcel Assessment</a:t>
                      </a:r>
                      <a:endParaRPr lang="en-US" sz="1600" b="1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142344" marR="142344" marT="0" marB="0" anchor="b"/>
                </a:tc>
                <a:tc>
                  <a:txBody>
                    <a:bodyPr/>
                    <a:lstStyle/>
                    <a:p>
                      <a:pPr marL="0" marR="0" algn="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142344" marR="142344" marT="0" marB="0" anchor="b"/>
                </a:tc>
                <a:tc>
                  <a:txBody>
                    <a:bodyPr/>
                    <a:lstStyle/>
                    <a:p>
                      <a:pPr marL="0" marR="0" algn="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$1,342.66</a:t>
                      </a:r>
                    </a:p>
                  </a:txBody>
                  <a:tcPr marL="142344" marR="142344" marT="0" marB="0" anchor="b"/>
                </a:tc>
                <a:extLst>
                  <a:ext uri="{0D108BD9-81ED-4DB2-BD59-A6C34878D82A}">
                    <a16:rowId xmlns:a16="http://schemas.microsoft.com/office/drawing/2014/main" val="29730917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6253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1EB1A-A3BF-0A95-AAE0-9B2FC3515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468925"/>
            <a:ext cx="10837333" cy="668214"/>
          </a:xfrm>
        </p:spPr>
        <p:txBody>
          <a:bodyPr>
            <a:normAutofit/>
          </a:bodyPr>
          <a:lstStyle/>
          <a:p>
            <a:r>
              <a:rPr lang="en-US" dirty="0"/>
              <a:t>Assessment - Example</a:t>
            </a:r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E372AF4B-3FF5-4A08-C4A7-A201AD2D6F59}"/>
              </a:ext>
            </a:extLst>
          </p:cNvPr>
          <p:cNvSpPr/>
          <p:nvPr/>
        </p:nvSpPr>
        <p:spPr>
          <a:xfrm flipH="1">
            <a:off x="10398369" y="1137138"/>
            <a:ext cx="1793631" cy="5720862"/>
          </a:xfrm>
          <a:prstGeom prst="rtTriangle">
            <a:avLst/>
          </a:prstGeom>
          <a:solidFill>
            <a:schemeClr val="accent1">
              <a:alpha val="27000"/>
            </a:schemeClr>
          </a:solidFill>
          <a:ln>
            <a:solidFill>
              <a:schemeClr val="accent1">
                <a:shade val="50000"/>
                <a:alpha val="26943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8F7E1E0-5D75-CFA4-B065-0A99295474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763823"/>
              </p:ext>
            </p:extLst>
          </p:nvPr>
        </p:nvGraphicFramePr>
        <p:xfrm>
          <a:off x="1511799" y="1931538"/>
          <a:ext cx="8599927" cy="2976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4432">
                  <a:extLst>
                    <a:ext uri="{9D8B030D-6E8A-4147-A177-3AD203B41FA5}">
                      <a16:colId xmlns:a16="http://schemas.microsoft.com/office/drawing/2014/main" val="1318279792"/>
                    </a:ext>
                  </a:extLst>
                </a:gridCol>
                <a:gridCol w="1620253">
                  <a:extLst>
                    <a:ext uri="{9D8B030D-6E8A-4147-A177-3AD203B41FA5}">
                      <a16:colId xmlns:a16="http://schemas.microsoft.com/office/drawing/2014/main" val="1199772752"/>
                    </a:ext>
                  </a:extLst>
                </a:gridCol>
                <a:gridCol w="1545242">
                  <a:extLst>
                    <a:ext uri="{9D8B030D-6E8A-4147-A177-3AD203B41FA5}">
                      <a16:colId xmlns:a16="http://schemas.microsoft.com/office/drawing/2014/main" val="2969734816"/>
                    </a:ext>
                  </a:extLst>
                </a:gridCol>
              </a:tblGrid>
              <a:tr h="375629">
                <a:tc gridSpan="3">
                  <a:txBody>
                    <a:bodyPr/>
                    <a:lstStyle/>
                    <a:p>
                      <a:pPr marL="0" marR="0" algn="ct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Helvetica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initial annual parcel assessment for </a:t>
                      </a:r>
                    </a:p>
                    <a:p>
                      <a:pPr marL="0" marR="0" algn="ct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Helvetica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RESIDENTIAL 1-3 units with </a:t>
                      </a:r>
                    </a:p>
                    <a:p>
                      <a:pPr marL="0" marR="0" algn="ct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Helvetica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5,000 lot square feet + 2,500 building square feet</a:t>
                      </a:r>
                    </a:p>
                    <a:p>
                      <a:pPr marL="0" marR="0" algn="ct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Helvetica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 linear feet</a:t>
                      </a:r>
                    </a:p>
                  </a:txBody>
                  <a:tcPr marL="142344" marR="142344" marT="0" marB="0" anchor="b"/>
                </a:tc>
                <a:tc hMerge="1">
                  <a:txBody>
                    <a:bodyPr/>
                    <a:lstStyle/>
                    <a:p>
                      <a:pPr marL="0" marR="0" algn="ct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500" dirty="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344" marR="142344" marT="0" marB="0" anchor="b"/>
                </a:tc>
                <a:tc hMerge="1">
                  <a:txBody>
                    <a:bodyPr/>
                    <a:lstStyle/>
                    <a:p>
                      <a:pPr marL="0" marR="0" algn="ct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500" dirty="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344" marR="142344" marT="0" marB="0" anchor="b"/>
                </a:tc>
                <a:extLst>
                  <a:ext uri="{0D108BD9-81ED-4DB2-BD59-A6C34878D82A}">
                    <a16:rowId xmlns:a16="http://schemas.microsoft.com/office/drawing/2014/main" val="2778973283"/>
                  </a:ext>
                </a:extLst>
              </a:tr>
              <a:tr h="375629">
                <a:tc>
                  <a:txBody>
                    <a:bodyPr/>
                    <a:lstStyle/>
                    <a:p>
                      <a:pPr marL="0" marR="0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Lot + </a:t>
                      </a:r>
                      <a:r>
                        <a:rPr lang="en-US" sz="1600" dirty="0" err="1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Bldg</a:t>
                      </a: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SF x the assessment rate (7,500 x $0.06460)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142344" marR="142344" marT="0" marB="0" anchor="b"/>
                </a:tc>
                <a:tc>
                  <a:txBody>
                    <a:bodyPr/>
                    <a:lstStyle/>
                    <a:p>
                      <a:pPr marL="0" marR="0" algn="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$484.50</a:t>
                      </a:r>
                    </a:p>
                  </a:txBody>
                  <a:tcPr marL="142344" marR="142344" marT="0" marB="0" anchor="b"/>
                </a:tc>
                <a:tc>
                  <a:txBody>
                    <a:bodyPr/>
                    <a:lstStyle/>
                    <a:p>
                      <a:pPr marL="0" marR="0" algn="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142344" marR="142344" marT="0" marB="0" anchor="b"/>
                </a:tc>
                <a:extLst>
                  <a:ext uri="{0D108BD9-81ED-4DB2-BD59-A6C34878D82A}">
                    <a16:rowId xmlns:a16="http://schemas.microsoft.com/office/drawing/2014/main" val="2266728066"/>
                  </a:ext>
                </a:extLst>
              </a:tr>
              <a:tr h="375629">
                <a:tc>
                  <a:txBody>
                    <a:bodyPr/>
                    <a:lstStyle/>
                    <a:p>
                      <a:pPr marL="0" marR="0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Linear frontage x the assessment rate (50 x $9.29152)</a:t>
                      </a:r>
                    </a:p>
                  </a:txBody>
                  <a:tcPr marL="142344" marR="142344" marT="0" marB="0" anchor="b"/>
                </a:tc>
                <a:tc>
                  <a:txBody>
                    <a:bodyPr/>
                    <a:lstStyle/>
                    <a:p>
                      <a:pPr marL="0" marR="0" algn="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$464.58</a:t>
                      </a:r>
                    </a:p>
                  </a:txBody>
                  <a:tcPr marL="142344" marR="142344" marT="0" marB="0" anchor="b"/>
                </a:tc>
                <a:tc>
                  <a:txBody>
                    <a:bodyPr/>
                    <a:lstStyle/>
                    <a:p>
                      <a:pPr marL="0" marR="0" algn="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142344" marR="142344" marT="0" marB="0" anchor="b"/>
                </a:tc>
                <a:extLst>
                  <a:ext uri="{0D108BD9-81ED-4DB2-BD59-A6C34878D82A}">
                    <a16:rowId xmlns:a16="http://schemas.microsoft.com/office/drawing/2014/main" val="1091647771"/>
                  </a:ext>
                </a:extLst>
              </a:tr>
              <a:tr h="623675">
                <a:tc>
                  <a:txBody>
                    <a:bodyPr/>
                    <a:lstStyle/>
                    <a:p>
                      <a:pPr marL="0" marR="0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Initial Annual Parcel Assessment</a:t>
                      </a:r>
                      <a:endParaRPr lang="en-US" sz="1600" b="1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142344" marR="142344" marT="0" marB="0" anchor="b"/>
                </a:tc>
                <a:tc>
                  <a:txBody>
                    <a:bodyPr/>
                    <a:lstStyle/>
                    <a:p>
                      <a:pPr marL="0" marR="0" algn="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142344" marR="142344" marT="0" marB="0" anchor="b"/>
                </a:tc>
                <a:tc>
                  <a:txBody>
                    <a:bodyPr/>
                    <a:lstStyle/>
                    <a:p>
                      <a:pPr marL="0" marR="0" algn="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$949.08</a:t>
                      </a:r>
                    </a:p>
                  </a:txBody>
                  <a:tcPr marL="142344" marR="142344" marT="0" marB="0" anchor="b"/>
                </a:tc>
                <a:extLst>
                  <a:ext uri="{0D108BD9-81ED-4DB2-BD59-A6C34878D82A}">
                    <a16:rowId xmlns:a16="http://schemas.microsoft.com/office/drawing/2014/main" val="29730917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6660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1EB1A-A3BF-0A95-AAE0-9B2FC3515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468925"/>
            <a:ext cx="10837333" cy="668214"/>
          </a:xfrm>
        </p:spPr>
        <p:txBody>
          <a:bodyPr>
            <a:normAutofit/>
          </a:bodyPr>
          <a:lstStyle/>
          <a:p>
            <a:r>
              <a:rPr lang="en-US" dirty="0"/>
              <a:t>Formation Timeline</a:t>
            </a: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CBACB989-9B7A-26E1-2B53-3215DFA9A306}"/>
              </a:ext>
            </a:extLst>
          </p:cNvPr>
          <p:cNvSpPr/>
          <p:nvPr/>
        </p:nvSpPr>
        <p:spPr>
          <a:xfrm>
            <a:off x="0" y="2555631"/>
            <a:ext cx="762000" cy="4302369"/>
          </a:xfrm>
          <a:prstGeom prst="rtTriangle">
            <a:avLst/>
          </a:prstGeom>
          <a:solidFill>
            <a:srgbClr val="4986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3AA1DAB-EED6-605A-E30A-8A4C0FD7BE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638935"/>
              </p:ext>
            </p:extLst>
          </p:nvPr>
        </p:nvGraphicFramePr>
        <p:xfrm>
          <a:off x="1822102" y="1583444"/>
          <a:ext cx="8547793" cy="41925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4575">
                  <a:extLst>
                    <a:ext uri="{9D8B030D-6E8A-4147-A177-3AD203B41FA5}">
                      <a16:colId xmlns:a16="http://schemas.microsoft.com/office/drawing/2014/main" val="1106259407"/>
                    </a:ext>
                  </a:extLst>
                </a:gridCol>
                <a:gridCol w="5123218">
                  <a:extLst>
                    <a:ext uri="{9D8B030D-6E8A-4147-A177-3AD203B41FA5}">
                      <a16:colId xmlns:a16="http://schemas.microsoft.com/office/drawing/2014/main" val="3083640999"/>
                    </a:ext>
                  </a:extLst>
                </a:gridCol>
              </a:tblGrid>
              <a:tr h="648983">
                <a:tc>
                  <a:txBody>
                    <a:bodyPr/>
                    <a:lstStyle/>
                    <a:p>
                      <a:pPr marL="0" marR="0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MONTH</a:t>
                      </a:r>
                      <a:endParaRPr lang="en-US" sz="2200" dirty="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5415" marR="125415" marT="0" marB="0" anchor="b"/>
                </a:tc>
                <a:tc>
                  <a:txBody>
                    <a:bodyPr/>
                    <a:lstStyle/>
                    <a:p>
                      <a:pPr marL="0" marR="0" algn="ctr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ACTIVITY</a:t>
                      </a:r>
                      <a:endParaRPr lang="en-US" sz="2200" dirty="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5415" marR="125415" marT="0" marB="0" anchor="b"/>
                </a:tc>
                <a:extLst>
                  <a:ext uri="{0D108BD9-81ED-4DB2-BD59-A6C34878D82A}">
                    <a16:rowId xmlns:a16="http://schemas.microsoft.com/office/drawing/2014/main" val="1717589241"/>
                  </a:ext>
                </a:extLst>
              </a:tr>
              <a:tr h="743416">
                <a:tc>
                  <a:txBody>
                    <a:bodyPr/>
                    <a:lstStyle/>
                    <a:p>
                      <a:pPr marL="0" marR="0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Helvetica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February</a:t>
                      </a:r>
                    </a:p>
                  </a:txBody>
                  <a:tcPr marL="125415" marR="125415" marT="0" marB="0" anchor="b"/>
                </a:tc>
                <a:tc>
                  <a:txBody>
                    <a:bodyPr/>
                    <a:lstStyle/>
                    <a:p>
                      <a:pPr marL="0" marR="0" algn="l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Helvetica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Stakeholder Workshops</a:t>
                      </a:r>
                    </a:p>
                    <a:p>
                      <a:pPr marL="0" marR="0" algn="l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Helvetica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Submit Management Plan to City</a:t>
                      </a:r>
                    </a:p>
                  </a:txBody>
                  <a:tcPr marL="125415" marR="125415" marT="0" marB="0" anchor="b"/>
                </a:tc>
                <a:extLst>
                  <a:ext uri="{0D108BD9-81ED-4DB2-BD59-A6C34878D82A}">
                    <a16:rowId xmlns:a16="http://schemas.microsoft.com/office/drawing/2014/main" val="1060319712"/>
                  </a:ext>
                </a:extLst>
              </a:tr>
              <a:tr h="505589">
                <a:tc>
                  <a:txBody>
                    <a:bodyPr/>
                    <a:lstStyle/>
                    <a:p>
                      <a:pPr marL="0" marR="0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Helvetica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March - April</a:t>
                      </a:r>
                    </a:p>
                  </a:txBody>
                  <a:tcPr marL="125415" marR="125415" marT="0" marB="0" anchor="b"/>
                </a:tc>
                <a:tc>
                  <a:txBody>
                    <a:bodyPr/>
                    <a:lstStyle/>
                    <a:p>
                      <a:pPr marL="0" marR="0" algn="l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Helvetica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Petition Drive</a:t>
                      </a:r>
                    </a:p>
                  </a:txBody>
                  <a:tcPr marL="125415" marR="125415" marT="0" marB="0" anchor="b"/>
                </a:tc>
                <a:extLst>
                  <a:ext uri="{0D108BD9-81ED-4DB2-BD59-A6C34878D82A}">
                    <a16:rowId xmlns:a16="http://schemas.microsoft.com/office/drawing/2014/main" val="1543272205"/>
                  </a:ext>
                </a:extLst>
              </a:tr>
              <a:tr h="897622">
                <a:tc>
                  <a:txBody>
                    <a:bodyPr/>
                    <a:lstStyle/>
                    <a:p>
                      <a:pPr marL="0" marR="0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Helvetica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May 16th</a:t>
                      </a:r>
                    </a:p>
                  </a:txBody>
                  <a:tcPr marL="125415" marR="125415" marT="0" marB="0" anchor="b"/>
                </a:tc>
                <a:tc>
                  <a:txBody>
                    <a:bodyPr/>
                    <a:lstStyle/>
                    <a:p>
                      <a:pPr marL="0" marR="0" algn="l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Helvetica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City Council adopts Resolution of Intention and mails ballots</a:t>
                      </a:r>
                    </a:p>
                  </a:txBody>
                  <a:tcPr marL="125415" marR="125415" marT="0" marB="0" anchor="b"/>
                </a:tc>
                <a:extLst>
                  <a:ext uri="{0D108BD9-81ED-4DB2-BD59-A6C34878D82A}">
                    <a16:rowId xmlns:a16="http://schemas.microsoft.com/office/drawing/2014/main" val="1351459392"/>
                  </a:ext>
                </a:extLst>
              </a:tr>
              <a:tr h="570450">
                <a:tc>
                  <a:txBody>
                    <a:bodyPr/>
                    <a:lstStyle/>
                    <a:p>
                      <a:pPr marL="0" marR="0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Helvetica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May - July</a:t>
                      </a:r>
                    </a:p>
                  </a:txBody>
                  <a:tcPr marL="125415" marR="125415" marT="0" marB="0" anchor="b"/>
                </a:tc>
                <a:tc>
                  <a:txBody>
                    <a:bodyPr/>
                    <a:lstStyle/>
                    <a:p>
                      <a:pPr marL="0" marR="0" algn="l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Helvetica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Ballot campaign</a:t>
                      </a:r>
                    </a:p>
                  </a:txBody>
                  <a:tcPr marL="125415" marR="125415" marT="0" marB="0" anchor="b"/>
                </a:tc>
                <a:extLst>
                  <a:ext uri="{0D108BD9-81ED-4DB2-BD59-A6C34878D82A}">
                    <a16:rowId xmlns:a16="http://schemas.microsoft.com/office/drawing/2014/main" val="2717237321"/>
                  </a:ext>
                </a:extLst>
              </a:tr>
              <a:tr h="826518">
                <a:tc>
                  <a:txBody>
                    <a:bodyPr/>
                    <a:lstStyle/>
                    <a:p>
                      <a:pPr marL="0" marR="0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i="0" dirty="0">
                          <a:effectLst/>
                          <a:latin typeface="Helvetica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July 18th</a:t>
                      </a:r>
                    </a:p>
                  </a:txBody>
                  <a:tcPr marL="125415" marR="125415" marT="0" marB="0" anchor="b"/>
                </a:tc>
                <a:tc>
                  <a:txBody>
                    <a:bodyPr/>
                    <a:lstStyle/>
                    <a:p>
                      <a:pPr marL="0" marR="0" algn="l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i="0" dirty="0">
                          <a:effectLst/>
                          <a:latin typeface="Helvetica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City Council holds public hearing and tabulates ballots</a:t>
                      </a:r>
                    </a:p>
                  </a:txBody>
                  <a:tcPr marL="125415" marR="125415" marT="0" marB="0" anchor="b"/>
                </a:tc>
                <a:extLst>
                  <a:ext uri="{0D108BD9-81ED-4DB2-BD59-A6C34878D82A}">
                    <a16:rowId xmlns:a16="http://schemas.microsoft.com/office/drawing/2014/main" val="11494493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4392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1EB1A-A3BF-0A95-AAE0-9B2FC3515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Business Improvement District?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237E4-F5F4-852B-A6E7-571FBC8D0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41812"/>
            <a:ext cx="6982820" cy="2396745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chemeClr val="tx2"/>
                </a:solidFill>
                <a:effectLst/>
                <a:latin typeface="OpenSans"/>
              </a:rPr>
              <a:t>A Business Improvement District (BID) is a public-private initiative that allows </a:t>
            </a:r>
            <a:r>
              <a:rPr lang="en-US" sz="1600" b="1" dirty="0">
                <a:solidFill>
                  <a:schemeClr val="tx2"/>
                </a:solidFill>
                <a:effectLst/>
                <a:latin typeface="OpenSans"/>
              </a:rPr>
              <a:t>property owners within a defined area to pool resources</a:t>
            </a:r>
            <a:r>
              <a:rPr lang="en-US" sz="1600" dirty="0">
                <a:solidFill>
                  <a:schemeClr val="tx2"/>
                </a:solidFill>
                <a:effectLst/>
                <a:latin typeface="OpenSans"/>
              </a:rPr>
              <a:t> </a:t>
            </a:r>
            <a:r>
              <a:rPr lang="en-US" sz="1600" b="1" dirty="0">
                <a:solidFill>
                  <a:schemeClr val="tx2"/>
                </a:solidFill>
                <a:effectLst/>
                <a:latin typeface="OpenSans"/>
              </a:rPr>
              <a:t>and invest in enhanced services that support the area</a:t>
            </a:r>
            <a:r>
              <a:rPr lang="en-US" sz="1600" dirty="0">
                <a:solidFill>
                  <a:schemeClr val="tx2"/>
                </a:solidFill>
                <a:effectLst/>
                <a:latin typeface="OpenSans"/>
              </a:rPr>
              <a:t>, including improvements in safety, maintenance and beautification, marketing and promotions and business development. </a:t>
            </a:r>
            <a:r>
              <a:rPr lang="en-US" sz="1600" b="1" dirty="0">
                <a:solidFill>
                  <a:schemeClr val="tx2"/>
                </a:solidFill>
                <a:latin typeface="OpenSans"/>
              </a:rPr>
              <a:t>The g</a:t>
            </a:r>
            <a:r>
              <a:rPr lang="en-US" sz="1600" b="1" dirty="0">
                <a:solidFill>
                  <a:schemeClr val="tx2"/>
                </a:solidFill>
                <a:effectLst/>
                <a:latin typeface="OpenSans"/>
              </a:rPr>
              <a:t>oal of a BID is to </a:t>
            </a:r>
            <a:r>
              <a:rPr lang="en-US" sz="1600" b="1" dirty="0">
                <a:solidFill>
                  <a:schemeClr val="tx2"/>
                </a:solidFill>
                <a:latin typeface="OpenSans"/>
              </a:rPr>
              <a:t>help businesses thrive and sustain a thriving neighborhood for businesses, workers, residents and visitors.</a:t>
            </a:r>
          </a:p>
          <a:p>
            <a:r>
              <a:rPr lang="en-US" sz="1600" dirty="0">
                <a:solidFill>
                  <a:schemeClr val="tx2"/>
                </a:solidFill>
                <a:effectLst/>
                <a:latin typeface="OpenSans"/>
              </a:rPr>
              <a:t>In Oakland, there are </a:t>
            </a:r>
            <a:r>
              <a:rPr lang="en-US" sz="1600" b="1" dirty="0">
                <a:solidFill>
                  <a:schemeClr val="tx2"/>
                </a:solidFill>
                <a:effectLst/>
                <a:latin typeface="OpenSans"/>
              </a:rPr>
              <a:t>10 </a:t>
            </a:r>
            <a:r>
              <a:rPr lang="en-US" sz="1600" dirty="0">
                <a:solidFill>
                  <a:schemeClr val="tx2"/>
                </a:solidFill>
                <a:effectLst/>
                <a:latin typeface="OpenSans"/>
              </a:rPr>
              <a:t>operating BIDs, 1 tourism </a:t>
            </a:r>
            <a:r>
              <a:rPr lang="en-US" sz="1600" dirty="0">
                <a:solidFill>
                  <a:schemeClr val="tx2"/>
                </a:solidFill>
                <a:latin typeface="OpenSans"/>
              </a:rPr>
              <a:t>d</a:t>
            </a:r>
            <a:r>
              <a:rPr lang="en-US" sz="1600" dirty="0">
                <a:solidFill>
                  <a:schemeClr val="tx2"/>
                </a:solidFill>
                <a:effectLst/>
                <a:latin typeface="OpenSans"/>
              </a:rPr>
              <a:t>istrict and </a:t>
            </a:r>
            <a:r>
              <a:rPr lang="en-US" sz="1600" b="1" dirty="0">
                <a:solidFill>
                  <a:schemeClr val="tx2"/>
                </a:solidFill>
                <a:effectLst/>
                <a:latin typeface="OpenSans"/>
              </a:rPr>
              <a:t>5</a:t>
            </a:r>
            <a:r>
              <a:rPr lang="en-US" sz="1600" dirty="0">
                <a:solidFill>
                  <a:schemeClr val="tx2"/>
                </a:solidFill>
                <a:effectLst/>
                <a:latin typeface="OpenSans"/>
              </a:rPr>
              <a:t> neighborhoods in the process of forming districts. </a:t>
            </a:r>
            <a:r>
              <a:rPr lang="en-US" sz="1600" b="1" dirty="0">
                <a:solidFill>
                  <a:schemeClr val="tx2"/>
                </a:solidFill>
                <a:latin typeface="OpenSans"/>
              </a:rPr>
              <a:t>Combined, Oakland BIDs represent over 5,000 businesses and property owners and contribute ~$10m more in special services to Oakland’s commercial corridors.</a:t>
            </a:r>
            <a:r>
              <a:rPr lang="en-US" sz="1600" dirty="0">
                <a:solidFill>
                  <a:schemeClr val="tx2"/>
                </a:solidFill>
                <a:latin typeface="OpenSans"/>
              </a:rPr>
              <a:t>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A616563-654E-7241-8F65-E611BF834EF1}"/>
              </a:ext>
            </a:extLst>
          </p:cNvPr>
          <p:cNvSpPr txBox="1">
            <a:spLocks/>
          </p:cNvSpPr>
          <p:nvPr/>
        </p:nvSpPr>
        <p:spPr>
          <a:xfrm>
            <a:off x="677333" y="4320648"/>
            <a:ext cx="6637866" cy="1832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="1" dirty="0">
                <a:solidFill>
                  <a:schemeClr val="tx2"/>
                </a:solidFill>
                <a:latin typeface="OpenSans"/>
              </a:rPr>
              <a:t>Oakland BIDs:</a:t>
            </a: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2"/>
                </a:solidFill>
                <a:effectLst/>
                <a:latin typeface="OpenSans"/>
              </a:rPr>
              <a:t>Jack London		</a:t>
            </a:r>
            <a:r>
              <a:rPr lang="en-US" dirty="0">
                <a:solidFill>
                  <a:schemeClr val="tx2"/>
                </a:solidFill>
                <a:latin typeface="OpenSans"/>
              </a:rPr>
              <a:t>Downtown</a:t>
            </a: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2"/>
                </a:solidFill>
                <a:latin typeface="OpenSans"/>
              </a:rPr>
              <a:t>Uptown 			</a:t>
            </a:r>
            <a:r>
              <a:rPr lang="en-US" dirty="0">
                <a:solidFill>
                  <a:schemeClr val="tx2"/>
                </a:solidFill>
                <a:effectLst/>
                <a:latin typeface="OpenSans"/>
              </a:rPr>
              <a:t>Lakeshore	</a:t>
            </a: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2"/>
                </a:solidFill>
                <a:effectLst/>
                <a:latin typeface="OpenSans"/>
              </a:rPr>
              <a:t>Temescal			</a:t>
            </a:r>
            <a:r>
              <a:rPr lang="en-US" dirty="0">
                <a:solidFill>
                  <a:schemeClr val="tx2"/>
                </a:solidFill>
                <a:latin typeface="OpenSans"/>
              </a:rPr>
              <a:t>Montclair</a:t>
            </a: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2"/>
                </a:solidFill>
                <a:latin typeface="OpenSans"/>
              </a:rPr>
              <a:t>Chinatown 		</a:t>
            </a:r>
            <a:r>
              <a:rPr lang="en-US" dirty="0">
                <a:solidFill>
                  <a:schemeClr val="tx2"/>
                </a:solidFill>
                <a:effectLst/>
                <a:latin typeface="OpenSans"/>
              </a:rPr>
              <a:t>Laurel</a:t>
            </a: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2"/>
                </a:solidFill>
                <a:effectLst/>
                <a:latin typeface="OpenSans"/>
              </a:rPr>
              <a:t>Rockridge			Koreatown-Northgate (KONO) </a:t>
            </a:r>
            <a:endParaRPr lang="en-US" dirty="0">
              <a:solidFill>
                <a:schemeClr val="tx2"/>
              </a:solidFill>
              <a:effectLst/>
            </a:endParaRP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1D54A7-0787-0BA9-5227-2237D05F2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1855" y="3923321"/>
            <a:ext cx="3769334" cy="25009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169111-00CE-19D8-B2D8-01C526CC9E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71" r="9646"/>
          <a:stretch/>
        </p:blipFill>
        <p:spPr>
          <a:xfrm>
            <a:off x="8061855" y="1505440"/>
            <a:ext cx="3769334" cy="19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29153"/>
      </p:ext>
    </p:extLst>
  </p:cSld>
  <p:clrMapOvr>
    <a:masterClrMapping/>
  </p:clrMapOvr>
  <p:extLst>
    <p:ext uri="{6950BFC3-D8DA-4A85-94F7-54DA5524770B}">
      <p188:commentRel xmlns="" xmlns:p188="http://schemas.microsoft.com/office/powerpoint/2018/8/main" r:id="rId4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0135E1-4247-4755-89AC-EC0F0E543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279" y="2840183"/>
            <a:ext cx="2869516" cy="3818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F5FF7E-14E5-45D9-BF4F-329BCE49C9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025" b="11787"/>
          <a:stretch/>
        </p:blipFill>
        <p:spPr>
          <a:xfrm>
            <a:off x="9976056" y="5150947"/>
            <a:ext cx="1645920" cy="14933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FFEB4A-F187-4018-8BB0-7B45DBF0A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6056" y="2840183"/>
            <a:ext cx="1645920" cy="21899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299F16-94FA-4B7C-8004-466FDE987B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205" y="2840183"/>
            <a:ext cx="2869517" cy="38180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6B2E17-A0BD-4D27-B5BD-6DCEDC87A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1531" y="2854232"/>
            <a:ext cx="2555002" cy="19202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69826D-E7CB-421C-8A47-997A2ADFF07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810"/>
          <a:stretch/>
        </p:blipFill>
        <p:spPr>
          <a:xfrm>
            <a:off x="7116245" y="4892812"/>
            <a:ext cx="2555002" cy="175144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6B2705B-0E11-53B6-F8D6-4700F3739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/>
              <a:t>Why form a BID?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929F411-064F-6FF9-8095-EA9C50A0D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4781" y="1322608"/>
            <a:ext cx="8000102" cy="23967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BID’s enhance public safety, support the unhoused, facilitate clean and beautiful streets and public spaces, remove graffiti and address illegal dumping, promote neighborhood businesses, reduce vacancy rates and drive foot traffic. </a:t>
            </a:r>
            <a:r>
              <a:rPr lang="en-US" b="1" dirty="0"/>
              <a:t>The Dimond needs that kind of support! </a:t>
            </a:r>
          </a:p>
        </p:txBody>
      </p:sp>
    </p:spTree>
    <p:extLst>
      <p:ext uri="{BB962C8B-B14F-4D97-AF65-F5344CB8AC3E}">
        <p14:creationId xmlns:p14="http://schemas.microsoft.com/office/powerpoint/2010/main" val="2572608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32ADB-2CF2-4132-835C-4F5C79F4D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15014"/>
          </a:xfrm>
        </p:spPr>
        <p:txBody>
          <a:bodyPr/>
          <a:lstStyle/>
          <a:p>
            <a:r>
              <a:rPr lang="en-US" dirty="0"/>
              <a:t>Oakland BIDs in Action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B51B835-3F8C-4ADB-B714-B92671CEE8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2388" y="1312009"/>
            <a:ext cx="3657600" cy="24314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741CAF-A1A2-4E8B-80CA-DDD5D5594A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14" r="31026"/>
          <a:stretch/>
        </p:blipFill>
        <p:spPr>
          <a:xfrm>
            <a:off x="4303760" y="1312009"/>
            <a:ext cx="2743200" cy="34099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70A237-36CF-4A63-A118-9D7E0EAE92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838"/>
          <a:stretch/>
        </p:blipFill>
        <p:spPr>
          <a:xfrm>
            <a:off x="8942832" y="720436"/>
            <a:ext cx="3017520" cy="35872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EFA956-5BE3-4F89-871A-D461B5766A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776" y="3834204"/>
            <a:ext cx="3657600" cy="28665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7F640A-4C2D-4783-96A6-3BDBE7BE25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0893" y="4383691"/>
            <a:ext cx="3018159" cy="2258029"/>
          </a:xfrm>
          <a:prstGeom prst="rect">
            <a:avLst/>
          </a:prstGeom>
        </p:spPr>
      </p:pic>
      <p:pic>
        <p:nvPicPr>
          <p:cNvPr id="6" name="Picture 5" descr="A picture containing text, person, player&#10;&#10;Description automatically generated">
            <a:extLst>
              <a:ext uri="{FF2B5EF4-FFF2-40B4-BE49-F238E27FC236}">
                <a16:creationId xmlns:a16="http://schemas.microsoft.com/office/drawing/2014/main" id="{5266C7ED-8746-36EA-BE3E-36579DDAD3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6216" y="809935"/>
            <a:ext cx="1737360" cy="39014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8F38C8-F27E-4D87-0C30-6E57F6BD7E2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186"/>
          <a:stretch/>
        </p:blipFill>
        <p:spPr>
          <a:xfrm>
            <a:off x="4303763" y="4877899"/>
            <a:ext cx="4559813" cy="17638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58D978-7B61-7A65-4976-B32AD2C9063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211" t="7748"/>
          <a:stretch/>
        </p:blipFill>
        <p:spPr>
          <a:xfrm>
            <a:off x="8940893" y="4383691"/>
            <a:ext cx="3037723" cy="225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107639"/>
      </p:ext>
    </p:extLst>
  </p:cSld>
  <p:clrMapOvr>
    <a:masterClrMapping/>
  </p:clrMapOvr>
  <p:extLst>
    <p:ext uri="{6950BFC3-D8DA-4A85-94F7-54DA5524770B}">
      <p188:commentRel xmlns="" xmlns:p188="http://schemas.microsoft.com/office/powerpoint/2018/8/main" r:id="rId10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BD743-F1B0-693A-A432-7AE35B455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Improvement District Model: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BD4DD-7A47-A15B-4EE5-B759CA523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6257" y="1848338"/>
            <a:ext cx="5289712" cy="4564185"/>
          </a:xfrm>
        </p:spPr>
        <p:txBody>
          <a:bodyPr/>
          <a:lstStyle/>
          <a:p>
            <a:r>
              <a:rPr lang="en-US" sz="2000" dirty="0"/>
              <a:t>Delivers essential services </a:t>
            </a:r>
            <a:r>
              <a:rPr lang="en-US" sz="2000" u="sng" dirty="0"/>
              <a:t>over and above </a:t>
            </a:r>
            <a:r>
              <a:rPr lang="en-US" sz="2000" dirty="0"/>
              <a:t>what government provides</a:t>
            </a:r>
          </a:p>
          <a:p>
            <a:r>
              <a:rPr lang="en-US" sz="2000" dirty="0"/>
              <a:t>Concentrated efforts within an approved geographic boundary</a:t>
            </a:r>
          </a:p>
          <a:p>
            <a:r>
              <a:rPr lang="en-US" sz="2000" dirty="0"/>
              <a:t>Services paid for by a special property owner assessment</a:t>
            </a:r>
          </a:p>
          <a:p>
            <a:r>
              <a:rPr lang="en-US" sz="2000" dirty="0"/>
              <a:t>Management and service delivery from a separate organization</a:t>
            </a:r>
          </a:p>
          <a:p>
            <a:r>
              <a:rPr lang="en-US" sz="2000" dirty="0"/>
              <a:t>Organization governed by a Board that is comprised primarily of property owners</a:t>
            </a:r>
          </a:p>
          <a:p>
            <a:r>
              <a:rPr lang="en-US" sz="2000" dirty="0"/>
              <a:t>Both residential and commercial properties can be part of a BID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11E4A0F5-2DA0-5CBF-1B86-EBD41188AD80}"/>
              </a:ext>
            </a:extLst>
          </p:cNvPr>
          <p:cNvSpPr/>
          <p:nvPr/>
        </p:nvSpPr>
        <p:spPr>
          <a:xfrm>
            <a:off x="0" y="2555631"/>
            <a:ext cx="762000" cy="4302369"/>
          </a:xfrm>
          <a:prstGeom prst="rtTriangle">
            <a:avLst/>
          </a:prstGeom>
          <a:solidFill>
            <a:srgbClr val="4986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253E43-3C2B-2E9D-3B8B-55CF7FCD0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700" y="2653778"/>
            <a:ext cx="4574604" cy="23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315388"/>
      </p:ext>
    </p:extLst>
  </p:cSld>
  <p:clrMapOvr>
    <a:masterClrMapping/>
  </p:clrMapOvr>
  <p:extLst>
    <p:ext uri="{6950BFC3-D8DA-4A85-94F7-54DA5524770B}">
      <p188:commentRel xmlns=""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1774427-78B6-837E-A182-B9ECFB871A14}"/>
              </a:ext>
            </a:extLst>
          </p:cNvPr>
          <p:cNvSpPr txBox="1">
            <a:spLocks/>
          </p:cNvSpPr>
          <p:nvPr/>
        </p:nvSpPr>
        <p:spPr>
          <a:xfrm>
            <a:off x="808891" y="1586244"/>
            <a:ext cx="2743200" cy="1371600"/>
          </a:xfrm>
          <a:prstGeom prst="rect">
            <a:avLst/>
          </a:prstGeom>
          <a:solidFill>
            <a:srgbClr val="0F6FC6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Improved Property Values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AB1F47-04DE-95A5-452B-8CB23D6C4F13}"/>
              </a:ext>
            </a:extLst>
          </p:cNvPr>
          <p:cNvSpPr txBox="1"/>
          <p:nvPr/>
        </p:nvSpPr>
        <p:spPr>
          <a:xfrm>
            <a:off x="6975231" y="1586244"/>
            <a:ext cx="2743200" cy="1371600"/>
          </a:xfrm>
          <a:prstGeom prst="rect">
            <a:avLst/>
          </a:prstGeom>
          <a:solidFill>
            <a:srgbClr val="0F6FC6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Increased Spending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6BC140-57A4-43AA-B70E-D552B66ED0DD}"/>
              </a:ext>
            </a:extLst>
          </p:cNvPr>
          <p:cNvSpPr txBox="1"/>
          <p:nvPr/>
        </p:nvSpPr>
        <p:spPr>
          <a:xfrm>
            <a:off x="3892061" y="1586244"/>
            <a:ext cx="2743200" cy="1371600"/>
          </a:xfrm>
          <a:prstGeom prst="rect">
            <a:avLst/>
          </a:prstGeom>
          <a:solidFill>
            <a:srgbClr val="0F6FC6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Reduced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Crime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D45DE5-3075-BF56-851D-6FC27103E863}"/>
              </a:ext>
            </a:extLst>
          </p:cNvPr>
          <p:cNvSpPr txBox="1"/>
          <p:nvPr/>
        </p:nvSpPr>
        <p:spPr>
          <a:xfrm>
            <a:off x="3892061" y="3332763"/>
            <a:ext cx="2743200" cy="1828800"/>
          </a:xfrm>
          <a:prstGeom prst="rect">
            <a:avLst/>
          </a:prstGeom>
          <a:solidFill>
            <a:srgbClr val="0F6FC6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Enhanced Physical Appearance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FEF511-DEEC-4746-05B3-ED18D2FAB47C}"/>
              </a:ext>
            </a:extLst>
          </p:cNvPr>
          <p:cNvSpPr txBox="1"/>
          <p:nvPr/>
        </p:nvSpPr>
        <p:spPr>
          <a:xfrm>
            <a:off x="6975231" y="3332763"/>
            <a:ext cx="2743200" cy="1828800"/>
          </a:xfrm>
          <a:prstGeom prst="rect">
            <a:avLst/>
          </a:prstGeom>
          <a:solidFill>
            <a:srgbClr val="0F6FC6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Unified Voice and Collective Clout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936864-A2EB-5EC0-1736-5EE3B03D929F}"/>
              </a:ext>
            </a:extLst>
          </p:cNvPr>
          <p:cNvSpPr txBox="1"/>
          <p:nvPr/>
        </p:nvSpPr>
        <p:spPr>
          <a:xfrm>
            <a:off x="808891" y="3332763"/>
            <a:ext cx="2743200" cy="1828800"/>
          </a:xfrm>
          <a:prstGeom prst="rect">
            <a:avLst/>
          </a:prstGeom>
          <a:solidFill>
            <a:srgbClr val="0F6FC6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Increased Foot Traffic in District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7FF6AE6-B2F3-2634-9A1C-CC3537DAD16C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Benefits of a District</a:t>
            </a:r>
          </a:p>
        </p:txBody>
      </p:sp>
    </p:spTree>
    <p:extLst>
      <p:ext uri="{BB962C8B-B14F-4D97-AF65-F5344CB8AC3E}">
        <p14:creationId xmlns:p14="http://schemas.microsoft.com/office/powerpoint/2010/main" val="2866859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BD743-F1B0-693A-A432-7AE35B455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To Create the Dimond BID:</a:t>
            </a: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9154AC10-1F72-5500-8578-EC8B9D0BE036}"/>
              </a:ext>
            </a:extLst>
          </p:cNvPr>
          <p:cNvSpPr/>
          <p:nvPr/>
        </p:nvSpPr>
        <p:spPr>
          <a:xfrm flipH="1">
            <a:off x="10398369" y="1137138"/>
            <a:ext cx="1793631" cy="5720862"/>
          </a:xfrm>
          <a:prstGeom prst="rtTriangle">
            <a:avLst/>
          </a:prstGeom>
          <a:solidFill>
            <a:schemeClr val="accent1">
              <a:alpha val="27000"/>
            </a:schemeClr>
          </a:solidFill>
          <a:ln>
            <a:solidFill>
              <a:schemeClr val="accent1">
                <a:shade val="50000"/>
                <a:alpha val="26943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Rectangle 3">
            <a:extLst>
              <a:ext uri="{FF2B5EF4-FFF2-40B4-BE49-F238E27FC236}">
                <a16:creationId xmlns:a16="http://schemas.microsoft.com/office/drawing/2014/main" id="{91B6E52C-AE52-093F-E0F3-07867CB587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2509548"/>
              </p:ext>
            </p:extLst>
          </p:nvPr>
        </p:nvGraphicFramePr>
        <p:xfrm>
          <a:off x="806817" y="1930400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14080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753C6-D2DE-725F-A735-7785952A10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br>
              <a:rPr lang="en-US" dirty="0"/>
            </a:br>
            <a:r>
              <a:rPr lang="en-US" dirty="0"/>
              <a:t>Proposed</a:t>
            </a:r>
            <a:br>
              <a:rPr lang="en-US" dirty="0"/>
            </a:br>
            <a:r>
              <a:rPr lang="en-US" dirty="0"/>
              <a:t>Dimond BID</a:t>
            </a:r>
            <a:br>
              <a:rPr lang="en-US" dirty="0"/>
            </a:br>
            <a:r>
              <a:rPr lang="en-US" dirty="0"/>
              <a:t>Service Plan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3A545F-4847-012E-BA8E-5DE14D71AA5D}"/>
              </a:ext>
            </a:extLst>
          </p:cNvPr>
          <p:cNvSpPr/>
          <p:nvPr/>
        </p:nvSpPr>
        <p:spPr>
          <a:xfrm>
            <a:off x="0" y="-11723"/>
            <a:ext cx="961292" cy="5955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52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1EB1A-A3BF-0A95-AAE0-9B2FC3515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10837333" cy="750277"/>
          </a:xfrm>
        </p:spPr>
        <p:txBody>
          <a:bodyPr/>
          <a:lstStyle/>
          <a:p>
            <a:r>
              <a:rPr lang="en-US" dirty="0"/>
              <a:t>Safe and Welcoming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1F34AF-E024-AB97-3A90-748824D39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497" y="1922584"/>
            <a:ext cx="5758636" cy="4994249"/>
          </a:xfrm>
        </p:spPr>
        <p:txBody>
          <a:bodyPr/>
          <a:lstStyle/>
          <a:p>
            <a:r>
              <a:rPr lang="en-US" dirty="0"/>
              <a:t>Support property owners and businesses in overall crime prevention efforts above what the City of Oakland provides</a:t>
            </a:r>
          </a:p>
          <a:p>
            <a:r>
              <a:rPr lang="en-US" dirty="0"/>
              <a:t>Deter activities like vandalism, graffiti, illegal dumping,  trespassing, etc. </a:t>
            </a:r>
          </a:p>
          <a:p>
            <a:r>
              <a:rPr lang="en-US" dirty="0"/>
              <a:t>Act as “eyes and ears” and coordinating with law enforcement, when appropriate</a:t>
            </a:r>
          </a:p>
          <a:p>
            <a:r>
              <a:rPr lang="en-US" dirty="0"/>
              <a:t>Perform wellness checks on unhoused individuals</a:t>
            </a:r>
          </a:p>
          <a:p>
            <a:r>
              <a:rPr lang="en-US" dirty="0"/>
              <a:t>Provide concierge-level service to customers, residents, business owners and employees </a:t>
            </a:r>
          </a:p>
          <a:p>
            <a:pPr marL="0" indent="0">
              <a:buNone/>
            </a:pPr>
            <a:r>
              <a:rPr lang="en-US" i="1" dirty="0"/>
              <a:t>This program will be based on successful models in similar-sized districts, with similar-sized budgets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0672C79-0A2D-DAF0-9CCF-067BAAEF91BD}"/>
              </a:ext>
            </a:extLst>
          </p:cNvPr>
          <p:cNvSpPr txBox="1">
            <a:spLocks/>
          </p:cNvSpPr>
          <p:nvPr/>
        </p:nvSpPr>
        <p:spPr>
          <a:xfrm>
            <a:off x="677333" y="1359876"/>
            <a:ext cx="10837333" cy="7502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/>
              <a:t>Ambassadors: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C363637-EE31-A7C1-26D5-75B4C5849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2363" y="212538"/>
            <a:ext cx="4059936" cy="30449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8BA81C-F534-5BB7-8070-95270AD353BF}"/>
              </a:ext>
            </a:extLst>
          </p:cNvPr>
          <p:cNvSpPr txBox="1"/>
          <p:nvPr/>
        </p:nvSpPr>
        <p:spPr>
          <a:xfrm>
            <a:off x="9670673" y="3264317"/>
            <a:ext cx="21259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/>
              <a:t>Jack London District Ambassadors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683F91-5B2C-2C7A-D36D-BA98593BD0B2}"/>
              </a:ext>
            </a:extLst>
          </p:cNvPr>
          <p:cNvSpPr txBox="1"/>
          <p:nvPr/>
        </p:nvSpPr>
        <p:spPr>
          <a:xfrm>
            <a:off x="9734793" y="6568529"/>
            <a:ext cx="20617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/>
              <a:t>Downtown Oakland Ambassador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8CDED68-6496-36FE-F208-F088D46004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2" r="12731"/>
          <a:stretch/>
        </p:blipFill>
        <p:spPr bwMode="auto">
          <a:xfrm>
            <a:off x="7742363" y="3600511"/>
            <a:ext cx="4059936" cy="294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22582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4186</TotalTime>
  <Words>953</Words>
  <Application>Microsoft Office PowerPoint</Application>
  <PresentationFormat>Widescreen</PresentationFormat>
  <Paragraphs>178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Helvetica</vt:lpstr>
      <vt:lpstr>OpenSans</vt:lpstr>
      <vt:lpstr>Trebuchet MS</vt:lpstr>
      <vt:lpstr>Wingdings 3</vt:lpstr>
      <vt:lpstr>Facet</vt:lpstr>
      <vt:lpstr>DIMOND BUSINESS IMPROVEMENT DISTRICT</vt:lpstr>
      <vt:lpstr>What Is A Business Improvement District?</vt:lpstr>
      <vt:lpstr>Why form a BID?</vt:lpstr>
      <vt:lpstr>Oakland BIDs in Action</vt:lpstr>
      <vt:lpstr>Business Improvement District Model:</vt:lpstr>
      <vt:lpstr>PowerPoint Presentation</vt:lpstr>
      <vt:lpstr>Process To Create the Dimond BID:</vt:lpstr>
      <vt:lpstr> Proposed Dimond BID Service Plan</vt:lpstr>
      <vt:lpstr>Safe and Welcoming</vt:lpstr>
      <vt:lpstr>Maintenance</vt:lpstr>
      <vt:lpstr>Business Development</vt:lpstr>
      <vt:lpstr>Management / Advocacy</vt:lpstr>
      <vt:lpstr>Boundary</vt:lpstr>
      <vt:lpstr>Budget</vt:lpstr>
      <vt:lpstr>Assessments</vt:lpstr>
      <vt:lpstr>Assessment - Example</vt:lpstr>
      <vt:lpstr>Assessment - Example</vt:lpstr>
      <vt:lpstr>Formation Timeline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DIMOND BUSINESS IMPROVEMENT DISTRICT</dc:title>
  <dc:creator>Terry Madeksza</dc:creator>
  <cp:lastModifiedBy>Gallo, Noel</cp:lastModifiedBy>
  <cp:revision>42</cp:revision>
  <cp:lastPrinted>2023-02-21T22:27:49Z</cp:lastPrinted>
  <dcterms:created xsi:type="dcterms:W3CDTF">2023-02-09T22:55:25Z</dcterms:created>
  <dcterms:modified xsi:type="dcterms:W3CDTF">2023-02-23T03:55:03Z</dcterms:modified>
</cp:coreProperties>
</file>